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2" r:id="rId2"/>
    <p:sldId id="283" r:id="rId3"/>
    <p:sldId id="286" r:id="rId4"/>
    <p:sldId id="289" r:id="rId5"/>
    <p:sldId id="287" r:id="rId6"/>
    <p:sldId id="288" r:id="rId7"/>
    <p:sldId id="290" r:id="rId8"/>
    <p:sldId id="291" r:id="rId9"/>
    <p:sldId id="292" r:id="rId10"/>
    <p:sldId id="293" r:id="rId11"/>
    <p:sldId id="294" r:id="rId12"/>
    <p:sldId id="296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599D1"/>
    <a:srgbClr val="4D81B8"/>
    <a:srgbClr val="004A99"/>
    <a:srgbClr val="DDD9C3"/>
    <a:srgbClr val="BFBFBF"/>
    <a:srgbClr val="262626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7" autoAdjust="0"/>
    <p:restoredTop sz="83845" autoAdjust="0"/>
  </p:normalViewPr>
  <p:slideViewPr>
    <p:cSldViewPr>
      <p:cViewPr varScale="1">
        <p:scale>
          <a:sx n="97" d="100"/>
          <a:sy n="97" d="100"/>
        </p:scale>
        <p:origin x="201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3FC7A-C198-45F0-BBE8-8C58C5CB9800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0217C-D83B-44C1-A5AC-DD08226C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6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3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3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8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8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14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0217C-D83B-44C1-A5AC-DD08226C32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1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5562600"/>
            <a:ext cx="9144000" cy="1299028"/>
          </a:xfrm>
          <a:prstGeom prst="rect">
            <a:avLst/>
          </a:prstGeom>
          <a:solidFill>
            <a:srgbClr val="004A99">
              <a:alpha val="69804"/>
            </a:srgbClr>
          </a:solidFill>
          <a:ln w="28575">
            <a:noFill/>
          </a:ln>
        </p:spPr>
        <p:txBody>
          <a:bodyPr lIns="182880" tIns="91440" rIns="182880" bIns="91440" anchor="ctr"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1133" r="9813"/>
          <a:stretch/>
        </p:blipFill>
        <p:spPr>
          <a:xfrm>
            <a:off x="99018" y="-7257"/>
            <a:ext cx="1958382" cy="70010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32"/>
          <a:stretch/>
        </p:blipFill>
        <p:spPr>
          <a:xfrm>
            <a:off x="7892142" y="54429"/>
            <a:ext cx="1251858" cy="9144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3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82625" indent="0">
              <a:buNone/>
              <a:defRPr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52600"/>
            <a:ext cx="40401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041775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3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8683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algn="l">
              <a:defRPr sz="3800" b="1">
                <a:solidFill>
                  <a:srgbClr val="004A99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umsplatzhalter 3"/>
          <p:cNvSpPr txBox="1">
            <a:spLocks/>
          </p:cNvSpPr>
          <p:nvPr userDrawn="1"/>
        </p:nvSpPr>
        <p:spPr>
          <a:xfrm>
            <a:off x="1727200" y="6341269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2015 AG </a:t>
            </a:r>
            <a:r>
              <a:rPr lang="en-US" dirty="0" err="1"/>
              <a:t>wearHEALTH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179778"/>
            <a:ext cx="1981200" cy="6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3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41269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D56F8-F4D7-4C63-864B-F0B728A29FBB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83000" y="63412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01000" y="634126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34CFB-E65A-46A0-8D6C-A0AB7CB2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6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p:txStyles>
    <p:titleStyle>
      <a:lvl1pPr algn="l" defTabSz="914400" rtl="0" eaLnBrk="1" latinLnBrk="0" hangingPunct="1">
        <a:spcBef>
          <a:spcPct val="0"/>
        </a:spcBef>
        <a:buNone/>
        <a:defRPr lang="en-US" sz="2800" b="1" kern="1200" dirty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3177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9215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32.png"/><Relationship Id="rId5" Type="http://schemas.openxmlformats.org/officeDocument/2006/relationships/image" Target="../media/image21.jpeg"/><Relationship Id="rId10" Type="http://schemas.openxmlformats.org/officeDocument/2006/relationships/image" Target="../media/image31.png"/><Relationship Id="rId4" Type="http://schemas.openxmlformats.org/officeDocument/2006/relationships/image" Target="../media/image20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rafik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74" y="2852936"/>
            <a:ext cx="3101266" cy="2687764"/>
          </a:xfrm>
          <a:prstGeom prst="rect">
            <a:avLst/>
          </a:prstGeom>
          <a:noFill/>
        </p:spPr>
      </p:pic>
      <p:grpSp>
        <p:nvGrpSpPr>
          <p:cNvPr id="211" name="Gruppieren 210"/>
          <p:cNvGrpSpPr/>
          <p:nvPr/>
        </p:nvGrpSpPr>
        <p:grpSpPr>
          <a:xfrm>
            <a:off x="1835696" y="3182918"/>
            <a:ext cx="2437947" cy="2478330"/>
            <a:chOff x="1835696" y="3182918"/>
            <a:chExt cx="2437947" cy="2478330"/>
          </a:xfrm>
        </p:grpSpPr>
        <p:grpSp>
          <p:nvGrpSpPr>
            <p:cNvPr id="99" name="Gruppieren 98"/>
            <p:cNvGrpSpPr/>
            <p:nvPr/>
          </p:nvGrpSpPr>
          <p:grpSpPr>
            <a:xfrm>
              <a:off x="1835696" y="3182918"/>
              <a:ext cx="2437947" cy="2478330"/>
              <a:chOff x="2689565" y="2024939"/>
              <a:chExt cx="3537493" cy="3596088"/>
            </a:xfrm>
          </p:grpSpPr>
          <p:grpSp>
            <p:nvGrpSpPr>
              <p:cNvPr id="64" name="Gruppieren 63"/>
              <p:cNvGrpSpPr/>
              <p:nvPr/>
            </p:nvGrpSpPr>
            <p:grpSpPr>
              <a:xfrm>
                <a:off x="2689565" y="2024939"/>
                <a:ext cx="3537493" cy="3596088"/>
                <a:chOff x="2689565" y="2024939"/>
                <a:chExt cx="3537493" cy="3596088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 rot="1026488">
                  <a:off x="3234534" y="2024939"/>
                  <a:ext cx="2992524" cy="3596088"/>
                  <a:chOff x="827584" y="1489096"/>
                  <a:chExt cx="2992524" cy="3596088"/>
                </a:xfrm>
              </p:grpSpPr>
              <p:cxnSp>
                <p:nvCxnSpPr>
                  <p:cNvPr id="6" name="Gerader Verbinder 5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r Verbinder 1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Gerader Verbinder 12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Gerader Verbinder 15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r Verbinder 18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r Verbinder 21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r Verbinder 27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r Verbinder 29"/>
                  <p:cNvCxnSpPr/>
                  <p:nvPr/>
                </p:nvCxnSpPr>
                <p:spPr>
                  <a:xfrm>
                    <a:off x="1986602" y="1864126"/>
                    <a:ext cx="785199" cy="248913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r Verbinder 32"/>
                  <p:cNvCxnSpPr/>
                  <p:nvPr/>
                </p:nvCxnSpPr>
                <p:spPr>
                  <a:xfrm>
                    <a:off x="1331640" y="1802587"/>
                    <a:ext cx="654962" cy="61539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Gerader Verbinder 34"/>
                  <p:cNvCxnSpPr/>
                  <p:nvPr/>
                </p:nvCxnSpPr>
                <p:spPr>
                  <a:xfrm>
                    <a:off x="1259632" y="1489096"/>
                    <a:ext cx="72008" cy="311972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r Verbinder 38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r Verbinder 40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Gerader Verbinder 43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Gruppieren 62"/>
                <p:cNvGrpSpPr/>
                <p:nvPr/>
              </p:nvGrpSpPr>
              <p:grpSpPr>
                <a:xfrm>
                  <a:off x="2689565" y="4456746"/>
                  <a:ext cx="448195" cy="432447"/>
                  <a:chOff x="2689565" y="4456746"/>
                  <a:chExt cx="448195" cy="432447"/>
                </a:xfrm>
              </p:grpSpPr>
              <p:sp>
                <p:nvSpPr>
                  <p:cNvPr id="61" name="Bogen 60"/>
                  <p:cNvSpPr/>
                  <p:nvPr/>
                </p:nvSpPr>
                <p:spPr>
                  <a:xfrm rot="4411986">
                    <a:off x="2689565" y="4456746"/>
                    <a:ext cx="432048" cy="432048"/>
                  </a:xfrm>
                  <a:prstGeom prst="arc">
                    <a:avLst/>
                  </a:prstGeom>
                  <a:ln>
                    <a:head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Textfeld 61"/>
                  <p:cNvSpPr txBox="1"/>
                  <p:nvPr/>
                </p:nvSpPr>
                <p:spPr>
                  <a:xfrm>
                    <a:off x="2836286" y="4576581"/>
                    <a:ext cx="301474" cy="3126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800" dirty="0">
                        <a:solidFill>
                          <a:srgbClr val="4D81B8"/>
                        </a:solidFill>
                      </a:rPr>
                      <a:t>θ</a:t>
                    </a:r>
                    <a:endParaRPr lang="de-DE" sz="800" dirty="0">
                      <a:solidFill>
                        <a:srgbClr val="4D81B8"/>
                      </a:solidFill>
                    </a:endParaRPr>
                  </a:p>
                </p:txBody>
              </p:sp>
            </p:grpSp>
            <p:grpSp>
              <p:nvGrpSpPr>
                <p:cNvPr id="67" name="Gruppieren 66"/>
                <p:cNvGrpSpPr/>
                <p:nvPr/>
              </p:nvGrpSpPr>
              <p:grpSpPr>
                <a:xfrm>
                  <a:off x="4182050" y="4231697"/>
                  <a:ext cx="432048" cy="439374"/>
                  <a:chOff x="2689565" y="4456746"/>
                  <a:chExt cx="432048" cy="439374"/>
                </a:xfrm>
              </p:grpSpPr>
              <p:sp>
                <p:nvSpPr>
                  <p:cNvPr id="68" name="Bogen 67"/>
                  <p:cNvSpPr/>
                  <p:nvPr/>
                </p:nvSpPr>
                <p:spPr>
                  <a:xfrm rot="4411986">
                    <a:off x="2689565" y="4456746"/>
                    <a:ext cx="432048" cy="432048"/>
                  </a:xfrm>
                  <a:prstGeom prst="arc">
                    <a:avLst>
                      <a:gd name="adj1" fmla="val 16200000"/>
                      <a:gd name="adj2" fmla="val 20826698"/>
                    </a:avLst>
                  </a:prstGeom>
                  <a:ln>
                    <a:head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" name="Textfeld 68"/>
                  <p:cNvSpPr txBox="1"/>
                  <p:nvPr/>
                </p:nvSpPr>
                <p:spPr>
                  <a:xfrm>
                    <a:off x="2820091" y="4583508"/>
                    <a:ext cx="301476" cy="3126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800" dirty="0">
                        <a:solidFill>
                          <a:srgbClr val="4D81B8"/>
                        </a:solidFill>
                      </a:rPr>
                      <a:t>θ</a:t>
                    </a:r>
                    <a:endParaRPr lang="de-DE" sz="800" dirty="0">
                      <a:solidFill>
                        <a:srgbClr val="4D81B8"/>
                      </a:solidFill>
                    </a:endParaRPr>
                  </a:p>
                </p:txBody>
              </p:sp>
            </p:grpSp>
            <p:grpSp>
              <p:nvGrpSpPr>
                <p:cNvPr id="70" name="Gruppieren 69"/>
                <p:cNvGrpSpPr/>
                <p:nvPr/>
              </p:nvGrpSpPr>
              <p:grpSpPr>
                <a:xfrm>
                  <a:off x="3401956" y="3908284"/>
                  <a:ext cx="598538" cy="609985"/>
                  <a:chOff x="2845708" y="4617755"/>
                  <a:chExt cx="598538" cy="609985"/>
                </a:xfrm>
              </p:grpSpPr>
              <p:sp>
                <p:nvSpPr>
                  <p:cNvPr id="71" name="Bogen 70"/>
                  <p:cNvSpPr/>
                  <p:nvPr/>
                </p:nvSpPr>
                <p:spPr>
                  <a:xfrm rot="222354" flipH="1">
                    <a:off x="2845708" y="4617755"/>
                    <a:ext cx="598538" cy="609985"/>
                  </a:xfrm>
                  <a:prstGeom prst="arc">
                    <a:avLst>
                      <a:gd name="adj1" fmla="val 15609106"/>
                      <a:gd name="adj2" fmla="val 761438"/>
                    </a:avLst>
                  </a:prstGeom>
                  <a:ln>
                    <a:head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" name="Textfeld 71"/>
                  <p:cNvSpPr txBox="1"/>
                  <p:nvPr/>
                </p:nvSpPr>
                <p:spPr>
                  <a:xfrm flipH="1">
                    <a:off x="2858806" y="4646386"/>
                    <a:ext cx="215796" cy="3126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800" dirty="0">
                        <a:solidFill>
                          <a:srgbClr val="4D81B8"/>
                        </a:solidFill>
                      </a:rPr>
                      <a:t>θ</a:t>
                    </a:r>
                    <a:endParaRPr lang="de-DE" sz="800" dirty="0">
                      <a:solidFill>
                        <a:srgbClr val="4D81B8"/>
                      </a:solidFill>
                    </a:endParaRPr>
                  </a:p>
                </p:txBody>
              </p:sp>
            </p:grpSp>
          </p:grpSp>
          <p:grpSp>
            <p:nvGrpSpPr>
              <p:cNvPr id="66" name="Gruppieren 65"/>
              <p:cNvGrpSpPr/>
              <p:nvPr/>
            </p:nvGrpSpPr>
            <p:grpSpPr>
              <a:xfrm>
                <a:off x="3159602" y="4399283"/>
                <a:ext cx="136713" cy="138157"/>
                <a:chOff x="4154423" y="2965260"/>
                <a:chExt cx="156222" cy="157873"/>
              </a:xfrm>
            </p:grpSpPr>
            <p:sp>
              <p:nvSpPr>
                <p:cNvPr id="65" name="Ellipse 64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" name="Ellipse 99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9" name="Gruppieren 128"/>
              <p:cNvGrpSpPr/>
              <p:nvPr/>
            </p:nvGrpSpPr>
            <p:grpSpPr>
              <a:xfrm>
                <a:off x="2880566" y="4932124"/>
                <a:ext cx="136713" cy="138157"/>
                <a:chOff x="4154423" y="2965260"/>
                <a:chExt cx="156222" cy="157873"/>
              </a:xfrm>
            </p:grpSpPr>
            <p:sp>
              <p:nvSpPr>
                <p:cNvPr id="130" name="Ellipse 129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Ellipse 130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2" name="Gruppieren 131"/>
              <p:cNvGrpSpPr/>
              <p:nvPr/>
            </p:nvGrpSpPr>
            <p:grpSpPr>
              <a:xfrm>
                <a:off x="3829861" y="3889578"/>
                <a:ext cx="136713" cy="138157"/>
                <a:chOff x="4154423" y="2965260"/>
                <a:chExt cx="156222" cy="157873"/>
              </a:xfrm>
            </p:grpSpPr>
            <p:sp>
              <p:nvSpPr>
                <p:cNvPr id="133" name="Ellipse 132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Ellipse 133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5" name="Gruppieren 134"/>
              <p:cNvGrpSpPr/>
              <p:nvPr/>
            </p:nvGrpSpPr>
            <p:grpSpPr>
              <a:xfrm>
                <a:off x="5136218" y="3769836"/>
                <a:ext cx="136713" cy="138157"/>
                <a:chOff x="4154423" y="2965260"/>
                <a:chExt cx="156222" cy="157873"/>
              </a:xfrm>
            </p:grpSpPr>
            <p:sp>
              <p:nvSpPr>
                <p:cNvPr id="136" name="Ellipse 135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Ellipse 136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8" name="Gruppieren 137"/>
              <p:cNvGrpSpPr/>
              <p:nvPr/>
            </p:nvGrpSpPr>
            <p:grpSpPr>
              <a:xfrm>
                <a:off x="4381168" y="4674991"/>
                <a:ext cx="136713" cy="138157"/>
                <a:chOff x="4154423" y="2965260"/>
                <a:chExt cx="156222" cy="157873"/>
              </a:xfrm>
            </p:grpSpPr>
            <p:sp>
              <p:nvSpPr>
                <p:cNvPr id="139" name="Ellipse 138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Ellipse 139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1" name="Gruppieren 140"/>
              <p:cNvGrpSpPr/>
              <p:nvPr/>
            </p:nvGrpSpPr>
            <p:grpSpPr>
              <a:xfrm>
                <a:off x="4594031" y="3464665"/>
                <a:ext cx="136713" cy="138157"/>
                <a:chOff x="4154423" y="2965260"/>
                <a:chExt cx="156222" cy="157873"/>
              </a:xfrm>
            </p:grpSpPr>
            <p:sp>
              <p:nvSpPr>
                <p:cNvPr id="142" name="Ellipse 141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Ellipse 142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4" name="Gruppieren 143"/>
              <p:cNvGrpSpPr/>
              <p:nvPr/>
            </p:nvGrpSpPr>
            <p:grpSpPr>
              <a:xfrm>
                <a:off x="4185117" y="3509085"/>
                <a:ext cx="136713" cy="138157"/>
                <a:chOff x="4154423" y="2965260"/>
                <a:chExt cx="156222" cy="157873"/>
              </a:xfrm>
            </p:grpSpPr>
            <p:sp>
              <p:nvSpPr>
                <p:cNvPr id="145" name="Ellipse 144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6" name="Ellipse 145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7" name="Gruppieren 146"/>
              <p:cNvGrpSpPr/>
              <p:nvPr/>
            </p:nvGrpSpPr>
            <p:grpSpPr>
              <a:xfrm>
                <a:off x="4327864" y="2114911"/>
                <a:ext cx="136713" cy="138157"/>
                <a:chOff x="4154423" y="2965260"/>
                <a:chExt cx="156222" cy="157873"/>
              </a:xfrm>
            </p:grpSpPr>
            <p:sp>
              <p:nvSpPr>
                <p:cNvPr id="148" name="Ellipse 147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Ellipse 148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0" name="Gruppieren 149"/>
              <p:cNvGrpSpPr/>
              <p:nvPr/>
            </p:nvGrpSpPr>
            <p:grpSpPr>
              <a:xfrm>
                <a:off x="5794091" y="3284445"/>
                <a:ext cx="136713" cy="138157"/>
                <a:chOff x="4154423" y="2965260"/>
                <a:chExt cx="156222" cy="157873"/>
              </a:xfrm>
            </p:grpSpPr>
            <p:sp>
              <p:nvSpPr>
                <p:cNvPr id="151" name="Ellipse 150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Ellipse 151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6" name="Gruppieren 155"/>
              <p:cNvGrpSpPr/>
              <p:nvPr/>
            </p:nvGrpSpPr>
            <p:grpSpPr>
              <a:xfrm>
                <a:off x="4969436" y="2434799"/>
                <a:ext cx="136713" cy="138157"/>
                <a:chOff x="4154423" y="2965260"/>
                <a:chExt cx="156222" cy="157873"/>
              </a:xfrm>
            </p:grpSpPr>
            <p:sp>
              <p:nvSpPr>
                <p:cNvPr id="157" name="Ellipse 156"/>
                <p:cNvSpPr/>
                <p:nvPr/>
              </p:nvSpPr>
              <p:spPr>
                <a:xfrm>
                  <a:off x="4154423" y="2965260"/>
                  <a:ext cx="156222" cy="157873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Ellipse 157"/>
                <p:cNvSpPr/>
                <p:nvPr/>
              </p:nvSpPr>
              <p:spPr>
                <a:xfrm flipH="1">
                  <a:off x="4205854" y="3019352"/>
                  <a:ext cx="52243" cy="52243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218" name="Ellipse 217"/>
            <p:cNvSpPr/>
            <p:nvPr/>
          </p:nvSpPr>
          <p:spPr>
            <a:xfrm>
              <a:off x="3922476" y="3723151"/>
              <a:ext cx="94219" cy="95214"/>
            </a:xfrm>
            <a:prstGeom prst="ellipse">
              <a:avLst/>
            </a:prstGeom>
            <a:ln>
              <a:solidFill>
                <a:schemeClr val="accent1">
                  <a:alpha val="5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Ellipse 218"/>
            <p:cNvSpPr/>
            <p:nvPr/>
          </p:nvSpPr>
          <p:spPr>
            <a:xfrm flipH="1">
              <a:off x="3953495" y="3755774"/>
              <a:ext cx="31508" cy="31508"/>
            </a:xfrm>
            <a:prstGeom prst="ellipse">
              <a:avLst/>
            </a:prstGeom>
            <a:ln w="22225">
              <a:solidFill>
                <a:schemeClr val="accent1">
                  <a:alpha val="5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rgbClr val="4D81B8"/>
          </a:solidFill>
        </p:spPr>
        <p:txBody>
          <a:bodyPr>
            <a:normAutofit fontScale="90000"/>
          </a:bodyPr>
          <a:lstStyle/>
          <a:p>
            <a:pPr algn="l"/>
            <a:br>
              <a:rPr lang="de-DE" b="0" dirty="0"/>
            </a:br>
            <a:r>
              <a:rPr lang="de-DE" b="0" dirty="0"/>
              <a:t> </a:t>
            </a:r>
            <a:br>
              <a:rPr lang="de-DE" b="0" dirty="0"/>
            </a:br>
            <a:r>
              <a:rPr lang="de-DE" b="0" dirty="0"/>
              <a:t> </a:t>
            </a:r>
            <a:r>
              <a:rPr lang="de-DE" sz="4000" b="0" spc="300" dirty="0"/>
              <a:t>EMG Based Motion Capture   [Seminar]</a:t>
            </a:r>
            <a:br>
              <a:rPr lang="de-DE" sz="4000" b="0" dirty="0"/>
            </a:br>
            <a:r>
              <a:rPr lang="de-DE" sz="1000" b="0" dirty="0"/>
              <a:t>   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From Motion Capture to Musculoskeletal</a:t>
            </a:r>
            <a:r>
              <a:rPr lang="de-DE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Simulation and back</a:t>
            </a:r>
            <a:b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1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sz="9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27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b="0" dirty="0"/>
            </a:br>
            <a:endParaRPr lang="en-US" dirty="0"/>
          </a:p>
        </p:txBody>
      </p:sp>
      <p:pic>
        <p:nvPicPr>
          <p:cNvPr id="2054" name="Picture 6" descr="https://www.optitrack.com/public/images/applications/sprin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24" y="2852936"/>
            <a:ext cx="2936656" cy="25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feld 209"/>
          <p:cNvSpPr txBox="1"/>
          <p:nvPr/>
        </p:nvSpPr>
        <p:spPr>
          <a:xfrm>
            <a:off x="7596336" y="6278571"/>
            <a:ext cx="13603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Felix Laufer</a:t>
            </a:r>
          </a:p>
        </p:txBody>
      </p:sp>
      <p:sp>
        <p:nvSpPr>
          <p:cNvPr id="222" name="Ellipse 221"/>
          <p:cNvSpPr/>
          <p:nvPr/>
        </p:nvSpPr>
        <p:spPr>
          <a:xfrm>
            <a:off x="4298231" y="3986488"/>
            <a:ext cx="94219" cy="95214"/>
          </a:xfrm>
          <a:prstGeom prst="ellipse">
            <a:avLst/>
          </a:prstGeom>
          <a:ln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Ellipse 222"/>
          <p:cNvSpPr/>
          <p:nvPr/>
        </p:nvSpPr>
        <p:spPr>
          <a:xfrm flipH="1">
            <a:off x="4329250" y="4019111"/>
            <a:ext cx="31508" cy="31508"/>
          </a:xfrm>
          <a:prstGeom prst="ellipse">
            <a:avLst/>
          </a:prstGeom>
          <a:ln w="22225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423340" y="3181088"/>
            <a:ext cx="2394971" cy="2480160"/>
            <a:chOff x="1423340" y="3181088"/>
            <a:chExt cx="2394971" cy="2480160"/>
          </a:xfrm>
        </p:grpSpPr>
        <p:grpSp>
          <p:nvGrpSpPr>
            <p:cNvPr id="102" name="Gruppieren 101"/>
            <p:cNvGrpSpPr/>
            <p:nvPr/>
          </p:nvGrpSpPr>
          <p:grpSpPr>
            <a:xfrm>
              <a:off x="1423340" y="3181088"/>
              <a:ext cx="2394971" cy="2480160"/>
              <a:chOff x="5009067" y="2109950"/>
              <a:chExt cx="3472567" cy="3596087"/>
            </a:xfrm>
            <a:effectLst/>
          </p:grpSpPr>
          <p:grpSp>
            <p:nvGrpSpPr>
              <p:cNvPr id="103" name="Gruppieren 102"/>
              <p:cNvGrpSpPr/>
              <p:nvPr/>
            </p:nvGrpSpPr>
            <p:grpSpPr>
              <a:xfrm>
                <a:off x="5123090" y="2109950"/>
                <a:ext cx="3358544" cy="3596087"/>
                <a:chOff x="4967725" y="2116640"/>
                <a:chExt cx="3358544" cy="3596087"/>
              </a:xfrm>
            </p:grpSpPr>
            <p:grpSp>
              <p:nvGrpSpPr>
                <p:cNvPr id="110" name="Gruppieren 109"/>
                <p:cNvGrpSpPr/>
                <p:nvPr/>
              </p:nvGrpSpPr>
              <p:grpSpPr>
                <a:xfrm rot="1026488">
                  <a:off x="5333745" y="2116640"/>
                  <a:ext cx="2992524" cy="3596087"/>
                  <a:chOff x="827584" y="1489097"/>
                  <a:chExt cx="2992524" cy="3596087"/>
                </a:xfrm>
              </p:grpSpPr>
              <p:cxnSp>
                <p:nvCxnSpPr>
                  <p:cNvPr id="114" name="Gerader Verbinder 113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r Verbinder 114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Gerader Verbinder 115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Gerader Verbinder 116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Gerader Verbinder 117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r Verbinder 118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Gerader Verbinder 119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r Verbinder 120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Gerader Verbinder 121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Gerader Verbinder 122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Gerader Verbinder 123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Gerader Verbinder 124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Gerader Verbinder 125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Gerader Verbinder 126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Textfeld 110"/>
                <p:cNvSpPr txBox="1"/>
                <p:nvPr/>
              </p:nvSpPr>
              <p:spPr>
                <a:xfrm>
                  <a:off x="4967725" y="4712366"/>
                  <a:ext cx="301475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M</a:t>
                  </a:r>
                </a:p>
              </p:txBody>
            </p:sp>
            <p:sp>
              <p:nvSpPr>
                <p:cNvPr id="112" name="Textfeld 111"/>
                <p:cNvSpPr txBox="1"/>
                <p:nvPr/>
              </p:nvSpPr>
              <p:spPr>
                <a:xfrm>
                  <a:off x="6433268" y="4461309"/>
                  <a:ext cx="301475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M</a:t>
                  </a:r>
                </a:p>
              </p:txBody>
            </p:sp>
            <p:sp>
              <p:nvSpPr>
                <p:cNvPr id="113" name="Textfeld 112"/>
                <p:cNvSpPr txBox="1"/>
                <p:nvPr/>
              </p:nvSpPr>
              <p:spPr>
                <a:xfrm>
                  <a:off x="5472773" y="3979632"/>
                  <a:ext cx="301475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M</a:t>
                  </a:r>
                </a:p>
              </p:txBody>
            </p:sp>
          </p:grpSp>
          <p:grpSp>
            <p:nvGrpSpPr>
              <p:cNvPr id="104" name="Gruppieren 103"/>
              <p:cNvGrpSpPr/>
              <p:nvPr/>
            </p:nvGrpSpPr>
            <p:grpSpPr>
              <a:xfrm>
                <a:off x="5009067" y="5198239"/>
                <a:ext cx="301474" cy="395945"/>
                <a:chOff x="5000238" y="5156298"/>
                <a:chExt cx="301474" cy="395945"/>
              </a:xfrm>
            </p:grpSpPr>
            <p:cxnSp>
              <p:nvCxnSpPr>
                <p:cNvPr id="108" name="Gerade Verbindung mit Pfeil 107"/>
                <p:cNvCxnSpPr/>
                <p:nvPr/>
              </p:nvCxnSpPr>
              <p:spPr>
                <a:xfrm flipV="1">
                  <a:off x="5096185" y="5156298"/>
                  <a:ext cx="0" cy="280372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none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feld 108"/>
                <p:cNvSpPr txBox="1"/>
                <p:nvPr/>
              </p:nvSpPr>
              <p:spPr>
                <a:xfrm>
                  <a:off x="5000238" y="5239862"/>
                  <a:ext cx="301474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F</a:t>
                  </a:r>
                </a:p>
              </p:txBody>
            </p:sp>
          </p:grpSp>
          <p:grpSp>
            <p:nvGrpSpPr>
              <p:cNvPr id="105" name="Gruppieren 104"/>
              <p:cNvGrpSpPr/>
              <p:nvPr/>
            </p:nvGrpSpPr>
            <p:grpSpPr>
              <a:xfrm>
                <a:off x="6511277" y="4917865"/>
                <a:ext cx="301474" cy="388549"/>
                <a:chOff x="5007772" y="5061527"/>
                <a:chExt cx="301474" cy="388549"/>
              </a:xfrm>
            </p:grpSpPr>
            <p:cxnSp>
              <p:nvCxnSpPr>
                <p:cNvPr id="106" name="Gerade Verbindung mit Pfeil 105"/>
                <p:cNvCxnSpPr/>
                <p:nvPr/>
              </p:nvCxnSpPr>
              <p:spPr>
                <a:xfrm flipV="1">
                  <a:off x="5106136" y="5061527"/>
                  <a:ext cx="0" cy="280373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feld 106"/>
                <p:cNvSpPr txBox="1"/>
                <p:nvPr/>
              </p:nvSpPr>
              <p:spPr>
                <a:xfrm>
                  <a:off x="5007772" y="5137695"/>
                  <a:ext cx="301474" cy="31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solidFill>
                        <a:srgbClr val="00B050"/>
                      </a:solidFill>
                    </a:rPr>
                    <a:t>F</a:t>
                  </a:r>
                </a:p>
              </p:txBody>
            </p:sp>
          </p:grpSp>
        </p:grpSp>
        <p:sp>
          <p:nvSpPr>
            <p:cNvPr id="128" name="Rechteck 127"/>
            <p:cNvSpPr/>
            <p:nvPr/>
          </p:nvSpPr>
          <p:spPr>
            <a:xfrm rot="19920000">
              <a:off x="2661018" y="3904078"/>
              <a:ext cx="546269" cy="6664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Rechteck 152"/>
            <p:cNvSpPr/>
            <p:nvPr/>
          </p:nvSpPr>
          <p:spPr>
            <a:xfrm rot="18840000">
              <a:off x="2133180" y="4379544"/>
              <a:ext cx="340929" cy="6224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Rechteck 153"/>
            <p:cNvSpPr/>
            <p:nvPr/>
          </p:nvSpPr>
          <p:spPr>
            <a:xfrm rot="12591232">
              <a:off x="2719887" y="4283152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Rechteck 154"/>
            <p:cNvSpPr/>
            <p:nvPr/>
          </p:nvSpPr>
          <p:spPr>
            <a:xfrm rot="9240000">
              <a:off x="2717011" y="4652459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Rechteck 158"/>
            <p:cNvSpPr/>
            <p:nvPr/>
          </p:nvSpPr>
          <p:spPr>
            <a:xfrm rot="8810763">
              <a:off x="1647850" y="4810279"/>
              <a:ext cx="293446" cy="611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Rechteck 159"/>
            <p:cNvSpPr/>
            <p:nvPr/>
          </p:nvSpPr>
          <p:spPr>
            <a:xfrm rot="14160000">
              <a:off x="3312470" y="3947981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Rechteck 160"/>
            <p:cNvSpPr/>
            <p:nvPr/>
          </p:nvSpPr>
          <p:spPr>
            <a:xfrm rot="12900000">
              <a:off x="2925321" y="3542825"/>
              <a:ext cx="314097" cy="5990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2" name="Gruppieren 211"/>
          <p:cNvGrpSpPr/>
          <p:nvPr/>
        </p:nvGrpSpPr>
        <p:grpSpPr>
          <a:xfrm>
            <a:off x="453381" y="912398"/>
            <a:ext cx="4245217" cy="2973032"/>
            <a:chOff x="407451" y="1215253"/>
            <a:chExt cx="4245217" cy="2973032"/>
          </a:xfrm>
        </p:grpSpPr>
        <p:grpSp>
          <p:nvGrpSpPr>
            <p:cNvPr id="209" name="Gruppieren 208"/>
            <p:cNvGrpSpPr/>
            <p:nvPr/>
          </p:nvGrpSpPr>
          <p:grpSpPr>
            <a:xfrm>
              <a:off x="407451" y="1215253"/>
              <a:ext cx="4245217" cy="2973032"/>
              <a:chOff x="113491" y="830577"/>
              <a:chExt cx="4245217" cy="2973032"/>
            </a:xfrm>
          </p:grpSpPr>
          <p:pic>
            <p:nvPicPr>
              <p:cNvPr id="2062" name="Picture 14" descr="https://simtk.org/logos/low_limb_lond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34361">
                <a:off x="113491" y="2198730"/>
                <a:ext cx="1299952" cy="160487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Grafik 20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64157">
                <a:off x="320454" y="830577"/>
                <a:ext cx="2481309" cy="142574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064" name="Picture 16" descr="http://www.anybodytech.com/fileadmin/AnyBody/Docs/Tutorials/chap5_Muscle_modeling/lesson5_files/image009.gif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65025">
                <a:off x="2562356" y="1066723"/>
                <a:ext cx="1796352" cy="122008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70" name="Picture 22" descr="http://d10k7sivr61qqr.cloudfront.net/content/royinterface/10/84/20130236/F1.larg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325" y="2378886"/>
              <a:ext cx="1982137" cy="13423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775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04220"/>
            <a:ext cx="7018443" cy="50610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Multi DOF Model – Results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56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220" name="Inhaltsplatzhalter 2"/>
          <p:cNvSpPr txBox="1">
            <a:spLocks/>
          </p:cNvSpPr>
          <p:nvPr/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9215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 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907704" y="551378"/>
            <a:ext cx="5462789" cy="5613926"/>
            <a:chOff x="1907704" y="551378"/>
            <a:chExt cx="5462789" cy="5613926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1907704" y="551378"/>
              <a:ext cx="5462789" cy="5613926"/>
              <a:chOff x="1907704" y="551378"/>
              <a:chExt cx="5462789" cy="5613926"/>
            </a:xfrm>
          </p:grpSpPr>
          <p:grpSp>
            <p:nvGrpSpPr>
              <p:cNvPr id="5" name="Gruppieren 4"/>
              <p:cNvGrpSpPr/>
              <p:nvPr/>
            </p:nvGrpSpPr>
            <p:grpSpPr>
              <a:xfrm>
                <a:off x="1907704" y="551378"/>
                <a:ext cx="5462789" cy="5613926"/>
                <a:chOff x="1907704" y="551378"/>
                <a:chExt cx="5462789" cy="5613926"/>
              </a:xfrm>
            </p:grpSpPr>
            <p:pic>
              <p:nvPicPr>
                <p:cNvPr id="8" name="Grafik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7704" y="551378"/>
                  <a:ext cx="5077048" cy="3124710"/>
                </a:xfrm>
                <a:prstGeom prst="rect">
                  <a:avLst/>
                </a:prstGeom>
              </p:spPr>
            </p:pic>
            <p:grpSp>
              <p:nvGrpSpPr>
                <p:cNvPr id="17" name="Gruppieren 16"/>
                <p:cNvGrpSpPr/>
                <p:nvPr/>
              </p:nvGrpSpPr>
              <p:grpSpPr>
                <a:xfrm>
                  <a:off x="1979712" y="4064520"/>
                  <a:ext cx="3763426" cy="1739406"/>
                  <a:chOff x="1701106" y="3329702"/>
                  <a:chExt cx="3763426" cy="1739406"/>
                </a:xfrm>
              </p:grpSpPr>
              <p:grpSp>
                <p:nvGrpSpPr>
                  <p:cNvPr id="18" name="Gruppieren 17"/>
                  <p:cNvGrpSpPr/>
                  <p:nvPr/>
                </p:nvGrpSpPr>
                <p:grpSpPr>
                  <a:xfrm>
                    <a:off x="1701106" y="3329702"/>
                    <a:ext cx="3763426" cy="1739406"/>
                    <a:chOff x="1528653" y="3623962"/>
                    <a:chExt cx="3763426" cy="1739406"/>
                  </a:xfrm>
                </p:grpSpPr>
                <p:grpSp>
                  <p:nvGrpSpPr>
                    <p:cNvPr id="20" name="Gruppieren 19"/>
                    <p:cNvGrpSpPr/>
                    <p:nvPr/>
                  </p:nvGrpSpPr>
                  <p:grpSpPr>
                    <a:xfrm>
                      <a:off x="1528653" y="3623962"/>
                      <a:ext cx="3763426" cy="1739406"/>
                      <a:chOff x="1510632" y="3387020"/>
                      <a:chExt cx="3763426" cy="1739406"/>
                    </a:xfrm>
                  </p:grpSpPr>
                  <p:pic>
                    <p:nvPicPr>
                      <p:cNvPr id="22" name="Grafik 21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899633" y="3419452"/>
                        <a:ext cx="1218877" cy="1626837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4" name="Gruppieren 23"/>
                      <p:cNvGrpSpPr/>
                      <p:nvPr/>
                    </p:nvGrpSpPr>
                    <p:grpSpPr>
                      <a:xfrm>
                        <a:off x="3137474" y="3387020"/>
                        <a:ext cx="2136584" cy="1739406"/>
                        <a:chOff x="2146936" y="3618308"/>
                        <a:chExt cx="2136584" cy="1739406"/>
                      </a:xfrm>
                    </p:grpSpPr>
                    <p:cxnSp>
                      <p:nvCxnSpPr>
                        <p:cNvPr id="27" name="Gerader Verbinder 26"/>
                        <p:cNvCxnSpPr/>
                        <p:nvPr/>
                      </p:nvCxnSpPr>
                      <p:spPr>
                        <a:xfrm>
                          <a:off x="2378181" y="4739042"/>
                          <a:ext cx="1450" cy="230074"/>
                        </a:xfrm>
                        <a:prstGeom prst="line">
                          <a:avLst/>
                        </a:prstGeom>
                        <a:ln w="19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8" name="Gruppieren 27"/>
                        <p:cNvGrpSpPr/>
                        <p:nvPr/>
                      </p:nvGrpSpPr>
                      <p:grpSpPr>
                        <a:xfrm>
                          <a:off x="2146936" y="3618308"/>
                          <a:ext cx="2136584" cy="1739406"/>
                          <a:chOff x="4388397" y="3361660"/>
                          <a:chExt cx="2136584" cy="1739406"/>
                        </a:xfrm>
                      </p:grpSpPr>
                      <p:grpSp>
                        <p:nvGrpSpPr>
                          <p:cNvPr id="29" name="Gruppieren 28"/>
                          <p:cNvGrpSpPr/>
                          <p:nvPr/>
                        </p:nvGrpSpPr>
                        <p:grpSpPr>
                          <a:xfrm>
                            <a:off x="4410899" y="3361660"/>
                            <a:ext cx="2114082" cy="1739406"/>
                            <a:chOff x="3627309" y="1734081"/>
                            <a:chExt cx="2114082" cy="1739406"/>
                          </a:xfrm>
                        </p:grpSpPr>
                        <p:cxnSp>
                          <p:nvCxnSpPr>
                            <p:cNvPr id="31" name="Gerader Verbinder 30"/>
                            <p:cNvCxnSpPr/>
                            <p:nvPr/>
                          </p:nvCxnSpPr>
                          <p:spPr>
                            <a:xfrm>
                              <a:off x="3839268" y="2343186"/>
                              <a:ext cx="0" cy="217918"/>
                            </a:xfrm>
                            <a:prstGeom prst="line">
                              <a:avLst/>
                            </a:prstGeom>
                            <a:ln w="1905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prstDash val="sysDash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2" name="Gerader Verbinder 31"/>
                            <p:cNvCxnSpPr/>
                            <p:nvPr/>
                          </p:nvCxnSpPr>
                          <p:spPr>
                            <a:xfrm>
                              <a:off x="3837502" y="3200046"/>
                              <a:ext cx="0" cy="273441"/>
                            </a:xfrm>
                            <a:prstGeom prst="line">
                              <a:avLst/>
                            </a:prstGeom>
                            <a:ln w="1905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tailEnd type="oval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3" name="Gerader Verbinder 32"/>
                            <p:cNvCxnSpPr>
                              <a:stCxn id="39" idx="1"/>
                            </p:cNvCxnSpPr>
                            <p:nvPr/>
                          </p:nvCxnSpPr>
                          <p:spPr>
                            <a:xfrm flipH="1">
                              <a:off x="4096348" y="1857192"/>
                              <a:ext cx="654714" cy="232413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prstDash val="dash"/>
                              <a:headEnd type="none" w="med" len="med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Gerader Verbinder 33"/>
                            <p:cNvCxnSpPr>
                              <a:stCxn id="40" idx="1"/>
                            </p:cNvCxnSpPr>
                            <p:nvPr/>
                          </p:nvCxnSpPr>
                          <p:spPr>
                            <a:xfrm flipH="1">
                              <a:off x="4144081" y="2930485"/>
                              <a:ext cx="606982" cy="280452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prstDash val="dash"/>
                              <a:headEnd type="none" w="med" len="med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35" name="Gruppieren 34"/>
                            <p:cNvGrpSpPr/>
                            <p:nvPr/>
                          </p:nvGrpSpPr>
                          <p:grpSpPr>
                            <a:xfrm>
                              <a:off x="3627309" y="2064151"/>
                              <a:ext cx="620011" cy="319693"/>
                              <a:chOff x="3627309" y="2064151"/>
                              <a:chExt cx="620011" cy="319693"/>
                            </a:xfrm>
                          </p:grpSpPr>
                          <p:sp>
                            <p:nvSpPr>
                              <p:cNvPr id="41" name="Flussdiagramm: Datenträger mit direktem Zugriff 40"/>
                              <p:cNvSpPr/>
                              <p:nvPr/>
                            </p:nvSpPr>
                            <p:spPr>
                              <a:xfrm rot="8722278">
                                <a:off x="3770936" y="2064151"/>
                                <a:ext cx="288275" cy="220567"/>
                              </a:xfrm>
                              <a:prstGeom prst="flowChartMagneticDrum">
                                <a:avLst/>
                              </a:prstGeom>
                              <a:solidFill>
                                <a:srgbClr val="2599D1"/>
                              </a:solidFill>
                              <a:ln w="22225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de-DE"/>
                              </a:p>
                            </p:txBody>
                          </p:sp>
                          <p:sp>
                            <p:nvSpPr>
                              <p:cNvPr id="42" name="Flussdiagramm: Datenträger mit direktem Zugriff 41"/>
                              <p:cNvSpPr/>
                              <p:nvPr/>
                            </p:nvSpPr>
                            <p:spPr>
                              <a:xfrm rot="8722278">
                                <a:off x="3627309" y="2163277"/>
                                <a:ext cx="288275" cy="220567"/>
                              </a:xfrm>
                              <a:prstGeom prst="flowChartMagneticDrum">
                                <a:avLst/>
                              </a:prstGeom>
                              <a:solidFill>
                                <a:srgbClr val="2599D1"/>
                              </a:solidFill>
                              <a:ln w="22225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de-DE"/>
                              </a:p>
                            </p:txBody>
                          </p:sp>
                          <p:sp>
                            <p:nvSpPr>
                              <p:cNvPr id="43" name="Flussdiagramm: Datenträger mit direktem Zugriff 42"/>
                              <p:cNvSpPr/>
                              <p:nvPr/>
                            </p:nvSpPr>
                            <p:spPr>
                              <a:xfrm rot="874160">
                                <a:off x="3749111" y="2148795"/>
                                <a:ext cx="498209" cy="216024"/>
                              </a:xfrm>
                              <a:prstGeom prst="flowChartMagneticDrum">
                                <a:avLst/>
                              </a:prstGeom>
                              <a:solidFill>
                                <a:srgbClr val="00B050"/>
                              </a:solidFill>
                              <a:ln w="22225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de-DE"/>
                              </a:p>
                            </p:txBody>
                          </p:sp>
                        </p:grpSp>
                        <p:cxnSp>
                          <p:nvCxnSpPr>
                            <p:cNvPr id="36" name="Gerader Verbinder 35"/>
                            <p:cNvCxnSpPr/>
                            <p:nvPr/>
                          </p:nvCxnSpPr>
                          <p:spPr>
                            <a:xfrm>
                              <a:off x="4155706" y="2299228"/>
                              <a:ext cx="189736" cy="43958"/>
                            </a:xfrm>
                            <a:prstGeom prst="line">
                              <a:avLst/>
                            </a:prstGeom>
                            <a:ln w="1905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tailEnd type="oval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Gerader Verbinder 36"/>
                            <p:cNvCxnSpPr>
                              <a:stCxn id="38" idx="1"/>
                            </p:cNvCxnSpPr>
                            <p:nvPr/>
                          </p:nvCxnSpPr>
                          <p:spPr>
                            <a:xfrm flipH="1" flipV="1">
                              <a:off x="4426237" y="2347089"/>
                              <a:ext cx="320477" cy="58715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prstDash val="dash"/>
                              <a:headEnd type="none" w="med" len="med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38" name="Textfeld 37"/>
                            <p:cNvSpPr txBox="1"/>
                            <p:nvPr/>
                          </p:nvSpPr>
                          <p:spPr>
                            <a:xfrm>
                              <a:off x="4746714" y="2282693"/>
                              <a:ext cx="990328" cy="246221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de-DE" sz="1000" b="1" dirty="0">
                                  <a:solidFill>
                                    <a:srgbClr val="00B050"/>
                                  </a:solidFill>
                                </a:rPr>
                                <a:t>hip pitch (FE)</a:t>
                              </a:r>
                            </a:p>
                          </p:txBody>
                        </p:sp>
                        <p:sp>
                          <p:nvSpPr>
                            <p:cNvPr id="39" name="Textfeld 38"/>
                            <p:cNvSpPr txBox="1"/>
                            <p:nvPr/>
                          </p:nvSpPr>
                          <p:spPr>
                            <a:xfrm>
                              <a:off x="4751062" y="1734081"/>
                              <a:ext cx="990329" cy="246221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de-DE" sz="1000" b="1" dirty="0">
                                  <a:solidFill>
                                    <a:schemeClr val="accent1"/>
                                  </a:solidFill>
                                </a:rPr>
                                <a:t>hip roll (AA)</a:t>
                              </a:r>
                            </a:p>
                          </p:txBody>
                        </p:sp>
                        <p:sp>
                          <p:nvSpPr>
                            <p:cNvPr id="40" name="Textfeld 39"/>
                            <p:cNvSpPr txBox="1"/>
                            <p:nvPr/>
                          </p:nvSpPr>
                          <p:spPr>
                            <a:xfrm>
                              <a:off x="4751063" y="2807374"/>
                              <a:ext cx="985979" cy="246221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de-DE" sz="1000" b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a:t>knee pitch (FE)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0" name="Flussdiagramm: Datenträger mit direktem Zugriff 29"/>
                          <p:cNvSpPr/>
                          <p:nvPr/>
                        </p:nvSpPr>
                        <p:spPr>
                          <a:xfrm rot="874160">
                            <a:off x="4388397" y="4689947"/>
                            <a:ext cx="498209" cy="216024"/>
                          </a:xfrm>
                          <a:prstGeom prst="flowChartMagneticDrum">
                            <a:avLst/>
                          </a:prstGeom>
                          <a:solidFill>
                            <a:schemeClr val="accent6">
                              <a:lumMod val="75000"/>
                            </a:schemeClr>
                          </a:solidFill>
                          <a:ln w="22225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25" name="Textfeld 24"/>
                      <p:cNvSpPr txBox="1"/>
                      <p:nvPr/>
                    </p:nvSpPr>
                    <p:spPr>
                      <a:xfrm>
                        <a:off x="1510632" y="4152079"/>
                        <a:ext cx="636962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de-DE" sz="110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rectus </a:t>
                        </a:r>
                      </a:p>
                      <a:p>
                        <a:r>
                          <a:rPr lang="de-DE" sz="110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femoris</a:t>
                        </a:r>
                      </a:p>
                    </p:txBody>
                  </p:sp>
                  <p:cxnSp>
                    <p:nvCxnSpPr>
                      <p:cNvPr id="26" name="Gerader Verbinder 25"/>
                      <p:cNvCxnSpPr/>
                      <p:nvPr/>
                    </p:nvCxnSpPr>
                    <p:spPr>
                      <a:xfrm>
                        <a:off x="2864517" y="3851281"/>
                        <a:ext cx="342009" cy="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dash"/>
                        <a:head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" name="Gerader Verbinder 20"/>
                    <p:cNvCxnSpPr/>
                    <p:nvPr/>
                  </p:nvCxnSpPr>
                  <p:spPr>
                    <a:xfrm>
                      <a:off x="2089460" y="4581128"/>
                      <a:ext cx="152310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head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Gerader Verbinder 18"/>
                  <p:cNvCxnSpPr/>
                  <p:nvPr/>
                </p:nvCxnSpPr>
                <p:spPr>
                  <a:xfrm>
                    <a:off x="2987824" y="4725144"/>
                    <a:ext cx="342009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  <a:head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Gruppieren 43"/>
                <p:cNvGrpSpPr/>
                <p:nvPr/>
              </p:nvGrpSpPr>
              <p:grpSpPr>
                <a:xfrm>
                  <a:off x="2254537" y="4183003"/>
                  <a:ext cx="5115956" cy="1982301"/>
                  <a:chOff x="1763688" y="3474416"/>
                  <a:chExt cx="5115956" cy="1982301"/>
                </a:xfrm>
              </p:grpSpPr>
              <p:cxnSp>
                <p:nvCxnSpPr>
                  <p:cNvPr id="45" name="Gerader Verbinder 44"/>
                  <p:cNvCxnSpPr/>
                  <p:nvPr/>
                </p:nvCxnSpPr>
                <p:spPr>
                  <a:xfrm>
                    <a:off x="1763688" y="4551879"/>
                    <a:ext cx="0" cy="677321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45"/>
                  <p:cNvCxnSpPr/>
                  <p:nvPr/>
                </p:nvCxnSpPr>
                <p:spPr>
                  <a:xfrm flipH="1">
                    <a:off x="1763690" y="5229200"/>
                    <a:ext cx="4377223" cy="0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46"/>
                  <p:cNvCxnSpPr/>
                  <p:nvPr/>
                </p:nvCxnSpPr>
                <p:spPr>
                  <a:xfrm>
                    <a:off x="6140913" y="4375515"/>
                    <a:ext cx="0" cy="853685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47"/>
                  <p:cNvCxnSpPr/>
                  <p:nvPr/>
                </p:nvCxnSpPr>
                <p:spPr>
                  <a:xfrm flipH="1">
                    <a:off x="5302684" y="4035350"/>
                    <a:ext cx="559816" cy="2131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  <a:prstDash val="dash"/>
                    <a:headEnd type="non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48"/>
                  <p:cNvCxnSpPr>
                    <a:stCxn id="53" idx="1"/>
                  </p:cNvCxnSpPr>
                  <p:nvPr/>
                </p:nvCxnSpPr>
                <p:spPr>
                  <a:xfrm flipH="1">
                    <a:off x="5319948" y="4029761"/>
                    <a:ext cx="435457" cy="555201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  <a:prstDash val="dash"/>
                    <a:headEnd type="non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49"/>
                  <p:cNvCxnSpPr>
                    <a:stCxn id="53" idx="1"/>
                  </p:cNvCxnSpPr>
                  <p:nvPr/>
                </p:nvCxnSpPr>
                <p:spPr>
                  <a:xfrm flipH="1" flipV="1">
                    <a:off x="5313122" y="3474416"/>
                    <a:ext cx="442283" cy="555345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  <a:prstDash val="dash"/>
                    <a:headEnd type="non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" name="Gruppieren 50"/>
                  <p:cNvGrpSpPr/>
                  <p:nvPr/>
                </p:nvGrpSpPr>
                <p:grpSpPr>
                  <a:xfrm>
                    <a:off x="5755405" y="3670539"/>
                    <a:ext cx="1124239" cy="680314"/>
                    <a:chOff x="673200" y="4786681"/>
                    <a:chExt cx="1124239" cy="629601"/>
                  </a:xfrm>
                </p:grpSpPr>
                <p:pic>
                  <p:nvPicPr>
                    <p:cNvPr id="53" name="Picture 2" descr="http://gribblelab.org/compneuro/figs/hillmuscl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73200" y="4821971"/>
                      <a:ext cx="813311" cy="594311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accent1">
                          <a:lumMod val="75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4" name="Textfeld 53"/>
                    <p:cNvSpPr txBox="1"/>
                    <p:nvPr/>
                  </p:nvSpPr>
                  <p:spPr>
                    <a:xfrm>
                      <a:off x="1047434" y="4786681"/>
                      <a:ext cx="7500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b="1" dirty="0">
                          <a:solidFill>
                            <a:schemeClr val="tx2"/>
                          </a:solidFill>
                        </a:rPr>
                        <a:t>MTU</a:t>
                      </a:r>
                    </a:p>
                  </p:txBody>
                </p:sp>
              </p:grpSp>
              <p:sp>
                <p:nvSpPr>
                  <p:cNvPr id="52" name="Textfeld 51"/>
                  <p:cNvSpPr txBox="1"/>
                  <p:nvPr/>
                </p:nvSpPr>
                <p:spPr>
                  <a:xfrm>
                    <a:off x="3144012" y="5210496"/>
                    <a:ext cx="161657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dirty="0">
                        <a:solidFill>
                          <a:schemeClr val="tx2"/>
                        </a:solidFill>
                      </a:rPr>
                      <a:t>rectus femoris EMG data</a:t>
                    </a:r>
                  </a:p>
                </p:txBody>
              </p:sp>
            </p:grpSp>
            <p:sp>
              <p:nvSpPr>
                <p:cNvPr id="9" name="Rechteck 8"/>
                <p:cNvSpPr/>
                <p:nvPr/>
              </p:nvSpPr>
              <p:spPr>
                <a:xfrm>
                  <a:off x="2051721" y="692696"/>
                  <a:ext cx="2376264" cy="25672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" name="Textfeld 6"/>
              <p:cNvSpPr txBox="1"/>
              <p:nvPr/>
            </p:nvSpPr>
            <p:spPr>
              <a:xfrm rot="16200000">
                <a:off x="3864496" y="1771272"/>
                <a:ext cx="849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Force (N)</a:t>
                </a:r>
              </a:p>
            </p:txBody>
          </p:sp>
        </p:grpSp>
        <p:sp>
          <p:nvSpPr>
            <p:cNvPr id="55" name="Textfeld 54"/>
            <p:cNvSpPr txBox="1"/>
            <p:nvPr/>
          </p:nvSpPr>
          <p:spPr>
            <a:xfrm>
              <a:off x="4691070" y="615620"/>
              <a:ext cx="203039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Running task: rectus femoris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74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hteck 90"/>
          <p:cNvSpPr/>
          <p:nvPr/>
        </p:nvSpPr>
        <p:spPr>
          <a:xfrm>
            <a:off x="2645653" y="5268019"/>
            <a:ext cx="3502162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2657890" y="1819823"/>
            <a:ext cx="3489924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/>
          <p:cNvGrpSpPr/>
          <p:nvPr/>
        </p:nvGrpSpPr>
        <p:grpSpPr>
          <a:xfrm>
            <a:off x="2485874" y="1991312"/>
            <a:ext cx="6556946" cy="3833545"/>
            <a:chOff x="2485874" y="1991312"/>
            <a:chExt cx="3887090" cy="3833545"/>
          </a:xfrm>
        </p:grpSpPr>
        <p:sp>
          <p:nvSpPr>
            <p:cNvPr id="31" name="Ellipse 30"/>
            <p:cNvSpPr/>
            <p:nvPr/>
          </p:nvSpPr>
          <p:spPr>
            <a:xfrm>
              <a:off x="2485874" y="1991312"/>
              <a:ext cx="3887090" cy="3833545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2764076" y="2996952"/>
              <a:ext cx="286837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model scaling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marker points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distribution of body 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100" dirty="0">
                <a:solidFill>
                  <a:schemeClr val="tx2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2745804" y="3950720"/>
              <a:ext cx="286837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MTU modelling</a:t>
              </a:r>
              <a:endParaRPr lang="de-DE" sz="1400" dirty="0">
                <a:solidFill>
                  <a:schemeClr val="tx2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2"/>
                  </a:solidFill>
                </a:rPr>
                <a:t>tendon slack length, </a:t>
              </a:r>
            </a:p>
            <a:p>
              <a:r>
                <a:rPr lang="en-US" sz="1100" dirty="0">
                  <a:solidFill>
                    <a:schemeClr val="tx2"/>
                  </a:solidFill>
                </a:rPr>
                <a:t>      optimal fiber length</a:t>
              </a:r>
            </a:p>
            <a:p>
              <a:r>
                <a:rPr lang="en-US" sz="1100" dirty="0">
                  <a:solidFill>
                    <a:schemeClr val="tx2"/>
                  </a:solidFill>
                </a:rPr>
                <a:t>      and maximum isometric force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2"/>
                  </a:solidFill>
                </a:rPr>
                <a:t>…</a:t>
              </a:r>
              <a:endParaRPr lang="de-DE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6344411" y="5449324"/>
            <a:ext cx="3155130" cy="1353677"/>
            <a:chOff x="6344411" y="5449324"/>
            <a:chExt cx="3155130" cy="1353677"/>
          </a:xfrm>
        </p:grpSpPr>
        <p:sp>
          <p:nvSpPr>
            <p:cNvPr id="86" name="Ellipse 85"/>
            <p:cNvSpPr/>
            <p:nvPr/>
          </p:nvSpPr>
          <p:spPr>
            <a:xfrm>
              <a:off x="6344411" y="5449324"/>
              <a:ext cx="2719218" cy="1353677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Textfeld 105"/>
            <p:cNvSpPr txBox="1"/>
            <p:nvPr/>
          </p:nvSpPr>
          <p:spPr>
            <a:xfrm>
              <a:off x="6453675" y="5849432"/>
              <a:ext cx="3045866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EMG extraction and processing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surface EMG only (no deeper MTUs)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characterizing frequency bandwidths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  <a:sym typeface="Wingdings" panose="05000000000000000000" pitchFamily="2" charset="2"/>
                </a:rPr>
                <a:t> generalizability?</a:t>
              </a:r>
              <a:endParaRPr lang="de-DE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5066848" y="1876905"/>
            <a:ext cx="4090381" cy="3980647"/>
            <a:chOff x="5066848" y="1876905"/>
            <a:chExt cx="4090381" cy="3980647"/>
          </a:xfrm>
        </p:grpSpPr>
        <p:sp>
          <p:nvSpPr>
            <p:cNvPr id="75" name="Ellipse 74"/>
            <p:cNvSpPr/>
            <p:nvPr/>
          </p:nvSpPr>
          <p:spPr>
            <a:xfrm>
              <a:off x="5066848" y="1876905"/>
              <a:ext cx="3996782" cy="3980647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Textfeld 106"/>
            <p:cNvSpPr txBox="1"/>
            <p:nvPr/>
          </p:nvSpPr>
          <p:spPr>
            <a:xfrm>
              <a:off x="5364088" y="2636912"/>
              <a:ext cx="3708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generalizability (subject </a:t>
              </a:r>
              <a:r>
                <a:rPr lang="de-DE" sz="14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 model)</a:t>
              </a:r>
              <a:endParaRPr lang="de-DE" sz="1400" b="1" dirty="0">
                <a:solidFill>
                  <a:schemeClr val="tx2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individual neural drive and activation strategies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MTU params highly dependent on subject</a:t>
              </a:r>
            </a:p>
          </p:txBody>
        </p:sp>
        <p:sp>
          <p:nvSpPr>
            <p:cNvPr id="108" name="Textfeld 107"/>
            <p:cNvSpPr txBox="1"/>
            <p:nvPr/>
          </p:nvSpPr>
          <p:spPr>
            <a:xfrm>
              <a:off x="5364088" y="3284984"/>
              <a:ext cx="272730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(neuro)</a:t>
              </a:r>
              <a:r>
                <a:rPr lang="de-DE" sz="1400" b="1" dirty="0" err="1">
                  <a:solidFill>
                    <a:schemeClr val="tx2"/>
                  </a:solidFill>
                </a:rPr>
                <a:t>muscular</a:t>
              </a:r>
              <a:r>
                <a:rPr lang="de-DE" sz="1400" b="1" dirty="0">
                  <a:solidFill>
                    <a:schemeClr val="tx2"/>
                  </a:solidFill>
                </a:rPr>
                <a:t> redundancy</a:t>
              </a:r>
              <a:endParaRPr lang="de-DE" sz="1400" dirty="0">
                <a:solidFill>
                  <a:schemeClr val="tx2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b="1" dirty="0">
                  <a:solidFill>
                    <a:schemeClr val="tx2"/>
                  </a:solidFill>
                </a:rPr>
                <a:t>muscular</a:t>
              </a:r>
              <a:r>
                <a:rPr lang="de-DE" sz="1100" dirty="0">
                  <a:solidFill>
                    <a:schemeClr val="tx2"/>
                  </a:solidFill>
                </a:rPr>
                <a:t> := several muscles for one joint or muscles spanning multiple joints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b="1" dirty="0">
                  <a:solidFill>
                    <a:schemeClr val="tx2"/>
                  </a:solidFill>
                </a:rPr>
                <a:t>neurophysiological</a:t>
              </a:r>
              <a:r>
                <a:rPr lang="de-DE" sz="1100" dirty="0">
                  <a:solidFill>
                    <a:schemeClr val="tx2"/>
                  </a:solidFill>
                </a:rPr>
                <a:t> := task-dependent activation strategies or multiple neurons innverating the same muscle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b="1" dirty="0">
                  <a:solidFill>
                    <a:schemeClr val="tx2"/>
                  </a:solidFill>
                </a:rPr>
                <a:t>co-contraction</a:t>
              </a:r>
            </a:p>
            <a:p>
              <a:endParaRPr lang="de-DE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5436096" y="4581128"/>
              <a:ext cx="3721133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EMG </a:t>
              </a:r>
              <a:r>
                <a:rPr lang="de-DE" sz="14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 muscle activation muscle forces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mapping </a:t>
              </a:r>
              <a:r>
                <a:rPr lang="de-DE" sz="1100" dirty="0" err="1">
                  <a:solidFill>
                    <a:schemeClr val="tx2"/>
                  </a:solidFill>
                </a:rPr>
                <a:t>poorly</a:t>
              </a:r>
              <a:r>
                <a:rPr lang="de-DE" sz="1100" dirty="0">
                  <a:solidFill>
                    <a:schemeClr val="tx2"/>
                  </a:solidFill>
                </a:rPr>
                <a:t> </a:t>
              </a:r>
              <a:r>
                <a:rPr lang="de-DE" sz="1100" dirty="0" err="1">
                  <a:solidFill>
                    <a:schemeClr val="tx2"/>
                  </a:solidFill>
                </a:rPr>
                <a:t>understood</a:t>
              </a:r>
              <a:r>
                <a:rPr lang="de-DE" sz="1100" dirty="0">
                  <a:solidFill>
                    <a:schemeClr val="tx2"/>
                  </a:solidFill>
                </a:rPr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 err="1">
                  <a:solidFill>
                    <a:schemeClr val="tx2"/>
                  </a:solidFill>
                </a:rPr>
                <a:t>no</a:t>
              </a:r>
              <a:r>
                <a:rPr lang="de-DE" sz="1100" dirty="0">
                  <a:solidFill>
                    <a:schemeClr val="tx2"/>
                  </a:solidFill>
                </a:rPr>
                <a:t> reliable models</a:t>
              </a:r>
            </a:p>
            <a:p>
              <a:endParaRPr lang="de-DE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4393262" y="846729"/>
            <a:ext cx="2289430" cy="1296395"/>
            <a:chOff x="4393262" y="846729"/>
            <a:chExt cx="2289430" cy="1296395"/>
          </a:xfrm>
        </p:grpSpPr>
        <p:sp>
          <p:nvSpPr>
            <p:cNvPr id="80" name="Ellipse 79"/>
            <p:cNvSpPr/>
            <p:nvPr/>
          </p:nvSpPr>
          <p:spPr>
            <a:xfrm>
              <a:off x="4393262" y="846729"/>
              <a:ext cx="2085845" cy="1296395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Textfeld 103"/>
            <p:cNvSpPr txBox="1"/>
            <p:nvPr/>
          </p:nvSpPr>
          <p:spPr>
            <a:xfrm>
              <a:off x="4598750" y="1020953"/>
              <a:ext cx="2083942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inverse dynamics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measure of external forces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distribution of body 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numerical errors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458161" y="826566"/>
            <a:ext cx="2085845" cy="1296395"/>
            <a:chOff x="2458161" y="826566"/>
            <a:chExt cx="2085845" cy="1296395"/>
          </a:xfrm>
        </p:grpSpPr>
        <p:sp>
          <p:nvSpPr>
            <p:cNvPr id="84" name="Ellipse 83"/>
            <p:cNvSpPr/>
            <p:nvPr/>
          </p:nvSpPr>
          <p:spPr>
            <a:xfrm>
              <a:off x="2458161" y="826566"/>
              <a:ext cx="2085845" cy="1296395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2693738" y="1001996"/>
              <a:ext cx="160026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inverse kinematics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drift of markers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joint modelling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numerical errors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57467" y="709140"/>
            <a:ext cx="2867323" cy="1439141"/>
            <a:chOff x="57467" y="709140"/>
            <a:chExt cx="2867323" cy="1439141"/>
          </a:xfrm>
        </p:grpSpPr>
        <p:sp>
          <p:nvSpPr>
            <p:cNvPr id="76" name="Ellipse 75"/>
            <p:cNvSpPr/>
            <p:nvPr/>
          </p:nvSpPr>
          <p:spPr>
            <a:xfrm>
              <a:off x="57467" y="709140"/>
              <a:ext cx="2771798" cy="1439141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Textfeld 99"/>
            <p:cNvSpPr txBox="1"/>
            <p:nvPr/>
          </p:nvSpPr>
          <p:spPr>
            <a:xfrm>
              <a:off x="255914" y="983998"/>
              <a:ext cx="266887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2"/>
                  </a:solidFill>
                </a:rPr>
                <a:t>marker placement &amp; tracking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real vs. virtual markers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tracking accuracy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100" dirty="0">
                  <a:solidFill>
                    <a:schemeClr val="tx2"/>
                  </a:solidFill>
                </a:rPr>
                <a:t>repeatability</a:t>
              </a:r>
            </a:p>
            <a:p>
              <a:endParaRPr lang="de-DE" sz="11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General Difficulties and Sources of Error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56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220" name="Inhaltsplatzhalter 2"/>
          <p:cNvSpPr txBox="1">
            <a:spLocks/>
          </p:cNvSpPr>
          <p:nvPr/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9215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5" name="Rechteck 54"/>
          <p:cNvSpPr/>
          <p:nvPr/>
        </p:nvSpPr>
        <p:spPr>
          <a:xfrm>
            <a:off x="2736279" y="1893683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/>
          <p:cNvSpPr txBox="1"/>
          <p:nvPr/>
        </p:nvSpPr>
        <p:spPr>
          <a:xfrm>
            <a:off x="2699792" y="1854114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I</a:t>
            </a:r>
            <a:r>
              <a:rPr lang="de-DE" sz="1100" dirty="0">
                <a:solidFill>
                  <a:srgbClr val="4D81B8"/>
                </a:solidFill>
              </a:rPr>
              <a:t>nverse</a:t>
            </a:r>
            <a:r>
              <a:rPr lang="de-DE" sz="1600" dirty="0">
                <a:solidFill>
                  <a:srgbClr val="4D81B8"/>
                </a:solidFill>
              </a:rPr>
              <a:t>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2699792" y="2134913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59" name="Rechteck 58"/>
          <p:cNvSpPr/>
          <p:nvPr/>
        </p:nvSpPr>
        <p:spPr>
          <a:xfrm>
            <a:off x="471764" y="1883253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/>
          <p:cNvSpPr txBox="1"/>
          <p:nvPr/>
        </p:nvSpPr>
        <p:spPr>
          <a:xfrm>
            <a:off x="467544" y="1854114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ture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467545" y="2134913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62" name="Pfeil nach rechts 61"/>
          <p:cNvSpPr/>
          <p:nvPr/>
        </p:nvSpPr>
        <p:spPr>
          <a:xfrm>
            <a:off x="6228184" y="203444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6808468" y="1886105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6804248" y="185411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S</a:t>
            </a:r>
            <a:r>
              <a:rPr lang="de-DE" sz="1100" dirty="0">
                <a:solidFill>
                  <a:srgbClr val="C00000"/>
                </a:solidFill>
              </a:rPr>
              <a:t>imulation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6814902" y="2127179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66" name="Rechteck 65"/>
          <p:cNvSpPr/>
          <p:nvPr/>
        </p:nvSpPr>
        <p:spPr>
          <a:xfrm>
            <a:off x="4783295" y="1886105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4779075" y="1854114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I</a:t>
            </a:r>
            <a:r>
              <a:rPr lang="de-DE" sz="1100" dirty="0">
                <a:solidFill>
                  <a:srgbClr val="00B050"/>
                </a:solidFill>
              </a:rPr>
              <a:t>nverse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4789730" y="2127179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69" name="Pfeil nach rechts 68"/>
          <p:cNvSpPr/>
          <p:nvPr/>
        </p:nvSpPr>
        <p:spPr>
          <a:xfrm>
            <a:off x="4219346" y="203444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2736279" y="5340777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/>
          <p:cNvSpPr txBox="1"/>
          <p:nvPr/>
        </p:nvSpPr>
        <p:spPr>
          <a:xfrm>
            <a:off x="2699792" y="5582007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81" name="Rechteck 80"/>
          <p:cNvSpPr/>
          <p:nvPr/>
        </p:nvSpPr>
        <p:spPr>
          <a:xfrm>
            <a:off x="471764" y="5330347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feld 81"/>
          <p:cNvSpPr txBox="1"/>
          <p:nvPr/>
        </p:nvSpPr>
        <p:spPr>
          <a:xfrm>
            <a:off x="467544" y="5301208"/>
            <a:ext cx="146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ulation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67545" y="5582007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85" name="Rechteck 84"/>
          <p:cNvSpPr/>
          <p:nvPr/>
        </p:nvSpPr>
        <p:spPr>
          <a:xfrm>
            <a:off x="6808468" y="5333199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Textfeld 86"/>
          <p:cNvSpPr txBox="1"/>
          <p:nvPr/>
        </p:nvSpPr>
        <p:spPr>
          <a:xfrm>
            <a:off x="6814902" y="5574273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88" name="Rechteck 87"/>
          <p:cNvSpPr/>
          <p:nvPr/>
        </p:nvSpPr>
        <p:spPr>
          <a:xfrm>
            <a:off x="4783295" y="5333199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/>
          <p:cNvSpPr txBox="1"/>
          <p:nvPr/>
        </p:nvSpPr>
        <p:spPr>
          <a:xfrm>
            <a:off x="4789730" y="5574273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93" name="Textfeld 92"/>
          <p:cNvSpPr txBox="1"/>
          <p:nvPr/>
        </p:nvSpPr>
        <p:spPr>
          <a:xfrm>
            <a:off x="2699792" y="5301208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F</a:t>
            </a:r>
            <a:r>
              <a:rPr lang="de-DE" sz="1100" dirty="0">
                <a:solidFill>
                  <a:srgbClr val="4D81B8"/>
                </a:solidFill>
              </a:rPr>
              <a:t>orward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94" name="Textfeld 93"/>
          <p:cNvSpPr txBox="1"/>
          <p:nvPr/>
        </p:nvSpPr>
        <p:spPr>
          <a:xfrm>
            <a:off x="4779075" y="5301208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F</a:t>
            </a:r>
            <a:r>
              <a:rPr lang="de-DE" sz="1100" dirty="0">
                <a:solidFill>
                  <a:srgbClr val="00B050"/>
                </a:solidFill>
              </a:rPr>
              <a:t>orward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95" name="Textfeld 94"/>
          <p:cNvSpPr txBox="1"/>
          <p:nvPr/>
        </p:nvSpPr>
        <p:spPr>
          <a:xfrm>
            <a:off x="6804248" y="530120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odelling</a:t>
            </a:r>
          </a:p>
        </p:txBody>
      </p:sp>
      <p:sp>
        <p:nvSpPr>
          <p:cNvPr id="96" name="Pfeil nach rechts 95"/>
          <p:cNvSpPr/>
          <p:nvPr/>
        </p:nvSpPr>
        <p:spPr>
          <a:xfrm rot="10800000">
            <a:off x="2165467" y="54807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Pfeil nach rechts 96"/>
          <p:cNvSpPr/>
          <p:nvPr/>
        </p:nvSpPr>
        <p:spPr>
          <a:xfrm rot="10800000">
            <a:off x="4222198" y="54807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Pfeil nach rechts 97"/>
          <p:cNvSpPr/>
          <p:nvPr/>
        </p:nvSpPr>
        <p:spPr>
          <a:xfrm rot="10800000">
            <a:off x="6231102" y="54807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Pfeil nach rechts 98"/>
          <p:cNvSpPr/>
          <p:nvPr/>
        </p:nvSpPr>
        <p:spPr>
          <a:xfrm>
            <a:off x="2173964" y="2038310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1159350" y="2509073"/>
            <a:ext cx="6515395" cy="2669397"/>
            <a:chOff x="1219672" y="1570788"/>
            <a:chExt cx="6515395" cy="702065"/>
          </a:xfrm>
        </p:grpSpPr>
        <p:cxnSp>
          <p:nvCxnSpPr>
            <p:cNvPr id="70" name="Gerade Verbindung mit Pfeil 69"/>
            <p:cNvCxnSpPr/>
            <p:nvPr/>
          </p:nvCxnSpPr>
          <p:spPr>
            <a:xfrm>
              <a:off x="1219672" y="1570788"/>
              <a:ext cx="0" cy="70206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/>
            <p:cNvCxnSpPr/>
            <p:nvPr/>
          </p:nvCxnSpPr>
          <p:spPr>
            <a:xfrm>
              <a:off x="3420390" y="1570788"/>
              <a:ext cx="0" cy="702065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/>
            <p:cNvCxnSpPr/>
            <p:nvPr/>
          </p:nvCxnSpPr>
          <p:spPr>
            <a:xfrm>
              <a:off x="5432517" y="1570788"/>
              <a:ext cx="0" cy="702065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/>
            <p:cNvCxnSpPr/>
            <p:nvPr/>
          </p:nvCxnSpPr>
          <p:spPr>
            <a:xfrm>
              <a:off x="7735067" y="1570788"/>
              <a:ext cx="0" cy="702065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96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orldartsme.com/images/puzzle-head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" y="1150622"/>
            <a:ext cx="4755914" cy="46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rgbClr val="4D81B8"/>
          </a:solidFill>
        </p:spPr>
        <p:txBody>
          <a:bodyPr>
            <a:normAutofit fontScale="90000"/>
          </a:bodyPr>
          <a:lstStyle/>
          <a:p>
            <a:pPr algn="l"/>
            <a:br>
              <a:rPr lang="de-DE" b="0" dirty="0"/>
            </a:br>
            <a:r>
              <a:rPr lang="de-DE" b="0" dirty="0"/>
              <a:t> </a:t>
            </a:r>
            <a:br>
              <a:rPr lang="de-DE" b="0" dirty="0"/>
            </a:br>
            <a:r>
              <a:rPr lang="de-DE" sz="4000" b="0" spc="300" dirty="0"/>
              <a:t>Thanks for your attention!</a:t>
            </a:r>
            <a:br>
              <a:rPr lang="de-DE" sz="4000" b="0" dirty="0"/>
            </a:br>
            <a:r>
              <a:rPr lang="de-DE" sz="1000" b="0" dirty="0"/>
              <a:t>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From Motion Capture to Musculoskeletal</a:t>
            </a:r>
            <a:r>
              <a:rPr lang="de-DE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Simulation and back</a:t>
            </a:r>
            <a:br>
              <a:rPr lang="de-DE" sz="2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11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sz="9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de-DE" sz="27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br>
              <a:rPr lang="de-DE" b="0" dirty="0"/>
            </a:br>
            <a:endParaRPr lang="en-US" dirty="0"/>
          </a:p>
        </p:txBody>
      </p:sp>
      <p:sp>
        <p:nvSpPr>
          <p:cNvPr id="163" name="Textfeld 162"/>
          <p:cNvSpPr txBox="1"/>
          <p:nvPr/>
        </p:nvSpPr>
        <p:spPr>
          <a:xfrm>
            <a:off x="4759554" y="2780928"/>
            <a:ext cx="3120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accent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5148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Appendix – Hybrid Approach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20672" y="2348768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323528" y="3356992"/>
            <a:ext cx="849694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Idea: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Combine both forward and inverse simulation in order to obtain, validate and refine internal parameters and models at any point in time!</a:t>
            </a: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successively estimate unknown model components and drive prediction errors to zero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2694600" y="893753"/>
            <a:ext cx="3473466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694600" y="2332112"/>
            <a:ext cx="3481006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2768327" y="971575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/>
          <p:cNvSpPr txBox="1"/>
          <p:nvPr/>
        </p:nvSpPr>
        <p:spPr>
          <a:xfrm>
            <a:off x="2731840" y="932006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I</a:t>
            </a:r>
            <a:r>
              <a:rPr lang="de-DE" sz="1100" dirty="0">
                <a:solidFill>
                  <a:srgbClr val="4D81B8"/>
                </a:solidFill>
              </a:rPr>
              <a:t>nverse</a:t>
            </a:r>
            <a:r>
              <a:rPr lang="de-DE" sz="1600" dirty="0">
                <a:solidFill>
                  <a:srgbClr val="4D81B8"/>
                </a:solidFill>
              </a:rPr>
              <a:t>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2731840" y="1212805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59" name="Rechteck 58"/>
          <p:cNvSpPr/>
          <p:nvPr/>
        </p:nvSpPr>
        <p:spPr>
          <a:xfrm>
            <a:off x="503812" y="961145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/>
          <p:cNvSpPr txBox="1"/>
          <p:nvPr/>
        </p:nvSpPr>
        <p:spPr>
          <a:xfrm>
            <a:off x="499592" y="932006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ture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499593" y="1212805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62" name="Pfeil nach rechts 61"/>
          <p:cNvSpPr/>
          <p:nvPr/>
        </p:nvSpPr>
        <p:spPr>
          <a:xfrm>
            <a:off x="6260232" y="1112334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6840516" y="963997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6836296" y="93200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S</a:t>
            </a:r>
            <a:r>
              <a:rPr lang="de-DE" sz="1100" dirty="0">
                <a:solidFill>
                  <a:srgbClr val="C00000"/>
                </a:solidFill>
              </a:rPr>
              <a:t>imulation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6846950" y="1205071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66" name="Rechteck 65"/>
          <p:cNvSpPr/>
          <p:nvPr/>
        </p:nvSpPr>
        <p:spPr>
          <a:xfrm>
            <a:off x="4815343" y="963997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4811123" y="932006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I</a:t>
            </a:r>
            <a:r>
              <a:rPr lang="de-DE" sz="1100" dirty="0">
                <a:solidFill>
                  <a:srgbClr val="00B050"/>
                </a:solidFill>
              </a:rPr>
              <a:t>nverse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4821778" y="1205071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69" name="Pfeil nach rechts 68"/>
          <p:cNvSpPr/>
          <p:nvPr/>
        </p:nvSpPr>
        <p:spPr>
          <a:xfrm>
            <a:off x="4251394" y="1112334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2768327" y="2402445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/>
          <p:cNvSpPr txBox="1"/>
          <p:nvPr/>
        </p:nvSpPr>
        <p:spPr>
          <a:xfrm>
            <a:off x="2731840" y="2643675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81" name="Rechteck 80"/>
          <p:cNvSpPr/>
          <p:nvPr/>
        </p:nvSpPr>
        <p:spPr>
          <a:xfrm>
            <a:off x="503812" y="2392015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feld 81"/>
          <p:cNvSpPr txBox="1"/>
          <p:nvPr/>
        </p:nvSpPr>
        <p:spPr>
          <a:xfrm>
            <a:off x="499592" y="2362876"/>
            <a:ext cx="146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ulation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99593" y="2643675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85" name="Rechteck 84"/>
          <p:cNvSpPr/>
          <p:nvPr/>
        </p:nvSpPr>
        <p:spPr>
          <a:xfrm>
            <a:off x="6840516" y="2394867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Textfeld 86"/>
          <p:cNvSpPr txBox="1"/>
          <p:nvPr/>
        </p:nvSpPr>
        <p:spPr>
          <a:xfrm>
            <a:off x="6846950" y="2635941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88" name="Rechteck 87"/>
          <p:cNvSpPr/>
          <p:nvPr/>
        </p:nvSpPr>
        <p:spPr>
          <a:xfrm>
            <a:off x="4815343" y="2394867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/>
          <p:cNvSpPr txBox="1"/>
          <p:nvPr/>
        </p:nvSpPr>
        <p:spPr>
          <a:xfrm>
            <a:off x="4821778" y="2635941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93" name="Textfeld 92"/>
          <p:cNvSpPr txBox="1"/>
          <p:nvPr/>
        </p:nvSpPr>
        <p:spPr>
          <a:xfrm>
            <a:off x="2731840" y="2362876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F</a:t>
            </a:r>
            <a:r>
              <a:rPr lang="de-DE" sz="1100" dirty="0">
                <a:solidFill>
                  <a:srgbClr val="4D81B8"/>
                </a:solidFill>
              </a:rPr>
              <a:t>orward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94" name="Textfeld 93"/>
          <p:cNvSpPr txBox="1"/>
          <p:nvPr/>
        </p:nvSpPr>
        <p:spPr>
          <a:xfrm>
            <a:off x="4811123" y="2362876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F</a:t>
            </a:r>
            <a:r>
              <a:rPr lang="de-DE" sz="1100" dirty="0">
                <a:solidFill>
                  <a:srgbClr val="00B050"/>
                </a:solidFill>
              </a:rPr>
              <a:t>orward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95" name="Textfeld 94"/>
          <p:cNvSpPr txBox="1"/>
          <p:nvPr/>
        </p:nvSpPr>
        <p:spPr>
          <a:xfrm>
            <a:off x="6836296" y="236287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odelling</a:t>
            </a:r>
          </a:p>
        </p:txBody>
      </p:sp>
      <p:sp>
        <p:nvSpPr>
          <p:cNvPr id="96" name="Pfeil nach rechts 95"/>
          <p:cNvSpPr/>
          <p:nvPr/>
        </p:nvSpPr>
        <p:spPr>
          <a:xfrm rot="10800000">
            <a:off x="2197515" y="2542390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Pfeil nach rechts 96"/>
          <p:cNvSpPr/>
          <p:nvPr/>
        </p:nvSpPr>
        <p:spPr>
          <a:xfrm rot="10800000">
            <a:off x="4254246" y="2542390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Pfeil nach rechts 97"/>
          <p:cNvSpPr/>
          <p:nvPr/>
        </p:nvSpPr>
        <p:spPr>
          <a:xfrm rot="10800000">
            <a:off x="6263150" y="2542390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Pfeil nach rechts 98"/>
          <p:cNvSpPr/>
          <p:nvPr/>
        </p:nvSpPr>
        <p:spPr>
          <a:xfrm>
            <a:off x="2206012" y="111620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500686" y="1570788"/>
            <a:ext cx="8135810" cy="702065"/>
            <a:chOff x="500686" y="1570788"/>
            <a:chExt cx="8135810" cy="702065"/>
          </a:xfrm>
        </p:grpSpPr>
        <p:cxnSp>
          <p:nvCxnSpPr>
            <p:cNvPr id="5" name="Gerade Verbindung mit Pfeil 4"/>
            <p:cNvCxnSpPr/>
            <p:nvPr/>
          </p:nvCxnSpPr>
          <p:spPr>
            <a:xfrm>
              <a:off x="1219672" y="1570788"/>
              <a:ext cx="0" cy="70206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/>
            <p:cNvCxnSpPr/>
            <p:nvPr/>
          </p:nvCxnSpPr>
          <p:spPr>
            <a:xfrm>
              <a:off x="3420390" y="1570788"/>
              <a:ext cx="0" cy="702065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/>
            <p:cNvCxnSpPr/>
            <p:nvPr/>
          </p:nvCxnSpPr>
          <p:spPr>
            <a:xfrm>
              <a:off x="5432517" y="1570788"/>
              <a:ext cx="0" cy="702065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/>
            <p:cNvCxnSpPr/>
            <p:nvPr/>
          </p:nvCxnSpPr>
          <p:spPr>
            <a:xfrm>
              <a:off x="7735067" y="1570788"/>
              <a:ext cx="0" cy="702065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/>
          </p:nvSpPr>
          <p:spPr>
            <a:xfrm>
              <a:off x="1258758" y="1794991"/>
              <a:ext cx="617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validate</a:t>
              </a: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3439933" y="1786812"/>
              <a:ext cx="617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</a:rPr>
                <a:t>validate</a:t>
              </a:r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5452059" y="1794991"/>
              <a:ext cx="617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rgbClr val="00B050"/>
                  </a:solidFill>
                </a:rPr>
                <a:t>validate</a:t>
              </a:r>
            </a:p>
          </p:txBody>
        </p:sp>
        <p:sp>
          <p:nvSpPr>
            <p:cNvPr id="91" name="Textfeld 90"/>
            <p:cNvSpPr txBox="1"/>
            <p:nvPr/>
          </p:nvSpPr>
          <p:spPr>
            <a:xfrm>
              <a:off x="7754001" y="1794991"/>
              <a:ext cx="617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rgbClr val="C00000"/>
                  </a:solidFill>
                </a:rPr>
                <a:t>validate</a:t>
              </a:r>
            </a:p>
          </p:txBody>
        </p:sp>
        <p:sp>
          <p:nvSpPr>
            <p:cNvPr id="92" name="Pfeil nach rechts 91"/>
            <p:cNvSpPr/>
            <p:nvPr/>
          </p:nvSpPr>
          <p:spPr>
            <a:xfrm rot="5400000">
              <a:off x="8328775" y="1838035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Pfeil nach rechts 101"/>
            <p:cNvSpPr/>
            <p:nvPr/>
          </p:nvSpPr>
          <p:spPr>
            <a:xfrm rot="16200000">
              <a:off x="399367" y="1815444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612691"/>
            <a:ext cx="7624769" cy="16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Why Musculoskeletal Simulation?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pic>
        <p:nvPicPr>
          <p:cNvPr id="1037" name="Grafik 10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11" y="1656028"/>
            <a:ext cx="1635494" cy="3717032"/>
          </a:xfrm>
          <a:prstGeom prst="rect">
            <a:avLst/>
          </a:prstGeom>
        </p:spPr>
      </p:pic>
      <p:grpSp>
        <p:nvGrpSpPr>
          <p:cNvPr id="1044" name="Gruppieren 1043"/>
          <p:cNvGrpSpPr/>
          <p:nvPr/>
        </p:nvGrpSpPr>
        <p:grpSpPr>
          <a:xfrm>
            <a:off x="515954" y="2504603"/>
            <a:ext cx="8254408" cy="2652589"/>
            <a:chOff x="515954" y="2504603"/>
            <a:chExt cx="8254408" cy="2652589"/>
          </a:xfrm>
        </p:grpSpPr>
        <p:grpSp>
          <p:nvGrpSpPr>
            <p:cNvPr id="215" name="Gruppieren 214"/>
            <p:cNvGrpSpPr/>
            <p:nvPr/>
          </p:nvGrpSpPr>
          <p:grpSpPr>
            <a:xfrm>
              <a:off x="7546036" y="2504603"/>
              <a:ext cx="1224326" cy="1407272"/>
              <a:chOff x="2569650" y="3057229"/>
              <a:chExt cx="849855" cy="976845"/>
            </a:xfrm>
          </p:grpSpPr>
          <p:sp>
            <p:nvSpPr>
              <p:cNvPr id="216" name="Sechseck 215"/>
              <p:cNvSpPr/>
              <p:nvPr/>
            </p:nvSpPr>
            <p:spPr>
              <a:xfrm rot="5400000">
                <a:off x="2506155" y="3120724"/>
                <a:ext cx="976845" cy="849855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-2976513"/>
                  <a:satOff val="17933"/>
                  <a:lumOff val="1437"/>
                  <a:alphaOff val="0"/>
                </a:schemeClr>
              </a:fillRef>
              <a:effectRef idx="2">
                <a:schemeClr val="accent4">
                  <a:hueOff val="-2976513"/>
                  <a:satOff val="17933"/>
                  <a:lumOff val="143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7" name="Sechseck 4"/>
              <p:cNvSpPr/>
              <p:nvPr/>
            </p:nvSpPr>
            <p:spPr>
              <a:xfrm>
                <a:off x="2702086" y="3209454"/>
                <a:ext cx="584983" cy="6723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200" b="1" kern="1200" dirty="0"/>
                  <a:t>Sports</a:t>
                </a:r>
              </a:p>
            </p:txBody>
          </p:sp>
        </p:grpSp>
        <p:sp>
          <p:nvSpPr>
            <p:cNvPr id="1040" name="Textfeld 1039"/>
            <p:cNvSpPr txBox="1"/>
            <p:nvPr/>
          </p:nvSpPr>
          <p:spPr>
            <a:xfrm>
              <a:off x="515954" y="4510861"/>
              <a:ext cx="2939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Analyze and improve athletic performance</a:t>
              </a:r>
            </a:p>
          </p:txBody>
        </p:sp>
      </p:grpSp>
      <p:grpSp>
        <p:nvGrpSpPr>
          <p:cNvPr id="1041" name="Gruppieren 1040"/>
          <p:cNvGrpSpPr/>
          <p:nvPr/>
        </p:nvGrpSpPr>
        <p:grpSpPr>
          <a:xfrm>
            <a:off x="515954" y="1268760"/>
            <a:ext cx="6278217" cy="1478238"/>
            <a:chOff x="515954" y="1268760"/>
            <a:chExt cx="6278217" cy="1478238"/>
          </a:xfrm>
        </p:grpSpPr>
        <p:grpSp>
          <p:nvGrpSpPr>
            <p:cNvPr id="233" name="Gruppieren 232"/>
            <p:cNvGrpSpPr/>
            <p:nvPr/>
          </p:nvGrpSpPr>
          <p:grpSpPr>
            <a:xfrm>
              <a:off x="5508104" y="1268760"/>
              <a:ext cx="1286067" cy="1478238"/>
              <a:chOff x="4926231" y="697473"/>
              <a:chExt cx="849855" cy="976845"/>
            </a:xfrm>
          </p:grpSpPr>
          <p:sp>
            <p:nvSpPr>
              <p:cNvPr id="234" name="Sechseck 233"/>
              <p:cNvSpPr/>
              <p:nvPr/>
            </p:nvSpPr>
            <p:spPr>
              <a:xfrm rot="5400000">
                <a:off x="4862736" y="760968"/>
                <a:ext cx="976845" cy="849855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5" name="Sechseck 4"/>
              <p:cNvSpPr/>
              <p:nvPr/>
            </p:nvSpPr>
            <p:spPr>
              <a:xfrm>
                <a:off x="5058667" y="849698"/>
                <a:ext cx="584983" cy="6723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200" b="1" kern="1200" dirty="0"/>
                  <a:t>HCI</a:t>
                </a:r>
              </a:p>
            </p:txBody>
          </p:sp>
        </p:grpSp>
        <p:sp>
          <p:nvSpPr>
            <p:cNvPr id="237" name="Textfeld 236"/>
            <p:cNvSpPr txBox="1"/>
            <p:nvPr/>
          </p:nvSpPr>
          <p:spPr>
            <a:xfrm>
              <a:off x="515954" y="1403484"/>
              <a:ext cx="4519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Human Computer Interaction</a:t>
              </a:r>
            </a:p>
          </p:txBody>
        </p:sp>
      </p:grpSp>
      <p:grpSp>
        <p:nvGrpSpPr>
          <p:cNvPr id="1042" name="Gruppieren 1041"/>
          <p:cNvGrpSpPr/>
          <p:nvPr/>
        </p:nvGrpSpPr>
        <p:grpSpPr>
          <a:xfrm>
            <a:off x="515954" y="1988840"/>
            <a:ext cx="6946520" cy="1948771"/>
            <a:chOff x="515954" y="1988840"/>
            <a:chExt cx="6946520" cy="1948771"/>
          </a:xfrm>
        </p:grpSpPr>
        <p:grpSp>
          <p:nvGrpSpPr>
            <p:cNvPr id="230" name="Gruppieren 229"/>
            <p:cNvGrpSpPr/>
            <p:nvPr/>
          </p:nvGrpSpPr>
          <p:grpSpPr>
            <a:xfrm>
              <a:off x="6203829" y="2490892"/>
              <a:ext cx="1258645" cy="1446719"/>
              <a:chOff x="2753788" y="256925"/>
              <a:chExt cx="849855" cy="976845"/>
            </a:xfrm>
          </p:grpSpPr>
          <p:sp>
            <p:nvSpPr>
              <p:cNvPr id="231" name="Sechseck 230"/>
              <p:cNvSpPr/>
              <p:nvPr/>
            </p:nvSpPr>
            <p:spPr>
              <a:xfrm rot="5400000">
                <a:off x="2690293" y="320420"/>
                <a:ext cx="976845" cy="849855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-992171"/>
                  <a:satOff val="5978"/>
                  <a:lumOff val="479"/>
                  <a:alphaOff val="0"/>
                </a:schemeClr>
              </a:fillRef>
              <a:effectRef idx="2">
                <a:schemeClr val="accent4">
                  <a:hueOff val="-992171"/>
                  <a:satOff val="5978"/>
                  <a:lumOff val="47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2" name="Sechseck 4"/>
              <p:cNvSpPr/>
              <p:nvPr/>
            </p:nvSpPr>
            <p:spPr>
              <a:xfrm>
                <a:off x="2823034" y="341721"/>
                <a:ext cx="717419" cy="8246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200" b="1" kern="1200" dirty="0"/>
                  <a:t>Industrial Ergonomics</a:t>
                </a:r>
              </a:p>
            </p:txBody>
          </p:sp>
        </p:grpSp>
        <p:sp>
          <p:nvSpPr>
            <p:cNvPr id="238" name="Textfeld 237"/>
            <p:cNvSpPr txBox="1"/>
            <p:nvPr/>
          </p:nvSpPr>
          <p:spPr>
            <a:xfrm>
              <a:off x="515954" y="1988840"/>
              <a:ext cx="3657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Design ergonomically safe environments</a:t>
              </a:r>
            </a:p>
          </p:txBody>
        </p:sp>
      </p:grpSp>
      <p:grpSp>
        <p:nvGrpSpPr>
          <p:cNvPr id="1045" name="Gruppieren 1044"/>
          <p:cNvGrpSpPr/>
          <p:nvPr/>
        </p:nvGrpSpPr>
        <p:grpSpPr>
          <a:xfrm>
            <a:off x="506571" y="3676696"/>
            <a:ext cx="7624157" cy="2272584"/>
            <a:chOff x="506571" y="3676696"/>
            <a:chExt cx="7624157" cy="2272584"/>
          </a:xfrm>
        </p:grpSpPr>
        <p:grpSp>
          <p:nvGrpSpPr>
            <p:cNvPr id="218" name="Gruppieren 217"/>
            <p:cNvGrpSpPr/>
            <p:nvPr/>
          </p:nvGrpSpPr>
          <p:grpSpPr>
            <a:xfrm>
              <a:off x="6901450" y="3676696"/>
              <a:ext cx="1229278" cy="1446716"/>
              <a:chOff x="4461565" y="3432223"/>
              <a:chExt cx="1679297" cy="1930227"/>
            </a:xfrm>
          </p:grpSpPr>
          <p:sp>
            <p:nvSpPr>
              <p:cNvPr id="219" name="Sechseck 218"/>
              <p:cNvSpPr/>
              <p:nvPr/>
            </p:nvSpPr>
            <p:spPr>
              <a:xfrm rot="5400000">
                <a:off x="4336100" y="3557688"/>
                <a:ext cx="1930227" cy="1679297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-3968684"/>
                  <a:satOff val="23910"/>
                  <a:lumOff val="1916"/>
                  <a:alphaOff val="0"/>
                </a:schemeClr>
              </a:fillRef>
              <a:effectRef idx="2">
                <a:schemeClr val="accent4">
                  <a:hueOff val="-3968684"/>
                  <a:satOff val="23910"/>
                  <a:lumOff val="191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0" name="Sechseck 4"/>
              <p:cNvSpPr/>
              <p:nvPr/>
            </p:nvSpPr>
            <p:spPr>
              <a:xfrm>
                <a:off x="4620335" y="3605146"/>
                <a:ext cx="1417607" cy="16294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200" b="1" kern="1200" dirty="0"/>
                  <a:t>Biomechanical Basic Research</a:t>
                </a:r>
              </a:p>
            </p:txBody>
          </p:sp>
        </p:grpSp>
        <p:sp>
          <p:nvSpPr>
            <p:cNvPr id="240" name="Textfeld 239"/>
            <p:cNvSpPr txBox="1"/>
            <p:nvPr/>
          </p:nvSpPr>
          <p:spPr>
            <a:xfrm>
              <a:off x="506571" y="5302949"/>
              <a:ext cx="4065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Understand the human </a:t>
              </a:r>
            </a:p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      locomotion system in detail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515954" y="1300282"/>
            <a:ext cx="7615502" cy="2992814"/>
            <a:chOff x="515954" y="1300282"/>
            <a:chExt cx="7615502" cy="2992814"/>
          </a:xfrm>
        </p:grpSpPr>
        <p:grpSp>
          <p:nvGrpSpPr>
            <p:cNvPr id="224" name="Gruppieren 223"/>
            <p:cNvGrpSpPr/>
            <p:nvPr/>
          </p:nvGrpSpPr>
          <p:grpSpPr>
            <a:xfrm>
              <a:off x="6872812" y="1300282"/>
              <a:ext cx="1258644" cy="1446717"/>
              <a:chOff x="5264537" y="1840910"/>
              <a:chExt cx="1107047" cy="1272468"/>
            </a:xfrm>
          </p:grpSpPr>
          <p:sp>
            <p:nvSpPr>
              <p:cNvPr id="225" name="Sechseck 224"/>
              <p:cNvSpPr/>
              <p:nvPr/>
            </p:nvSpPr>
            <p:spPr>
              <a:xfrm rot="5400000">
                <a:off x="5181827" y="1923620"/>
                <a:ext cx="1272468" cy="1107047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-1984342"/>
                  <a:satOff val="11955"/>
                  <a:lumOff val="958"/>
                  <a:alphaOff val="0"/>
                </a:schemeClr>
              </a:fillRef>
              <a:effectRef idx="2">
                <a:schemeClr val="accent4">
                  <a:hueOff val="-1984342"/>
                  <a:satOff val="11955"/>
                  <a:lumOff val="95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6" name="Sechseck 4"/>
              <p:cNvSpPr/>
              <p:nvPr/>
            </p:nvSpPr>
            <p:spPr>
              <a:xfrm>
                <a:off x="5437052" y="2039203"/>
                <a:ext cx="762017" cy="8758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200" b="1" kern="1200" dirty="0"/>
                  <a:t>Medicine</a:t>
                </a:r>
              </a:p>
            </p:txBody>
          </p:sp>
        </p:grpSp>
        <p:sp>
          <p:nvSpPr>
            <p:cNvPr id="239" name="Textfeld 238"/>
            <p:cNvSpPr txBox="1"/>
            <p:nvPr/>
          </p:nvSpPr>
          <p:spPr>
            <a:xfrm>
              <a:off x="515954" y="2799576"/>
              <a:ext cx="3153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Investigate and treat movement disorders</a:t>
              </a: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516150" y="3646765"/>
              <a:ext cx="3911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Build wearable assistive            devices (orthoses and prostheses)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571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hteck 183"/>
          <p:cNvSpPr/>
          <p:nvPr/>
        </p:nvSpPr>
        <p:spPr>
          <a:xfrm>
            <a:off x="2694113" y="4544191"/>
            <a:ext cx="3433907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From MoCap to Musculoskeletal Simulation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grpSp>
        <p:nvGrpSpPr>
          <p:cNvPr id="1026" name="Gruppieren 1025"/>
          <p:cNvGrpSpPr/>
          <p:nvPr/>
        </p:nvGrpSpPr>
        <p:grpSpPr>
          <a:xfrm>
            <a:off x="2195736" y="2039739"/>
            <a:ext cx="2751768" cy="3921714"/>
            <a:chOff x="2195736" y="2039739"/>
            <a:chExt cx="2751768" cy="3921714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2762851" y="4581128"/>
              <a:ext cx="1377101" cy="564178"/>
              <a:chOff x="2783838" y="4695037"/>
              <a:chExt cx="1377101" cy="564178"/>
            </a:xfrm>
            <a:effectLst/>
          </p:grpSpPr>
          <p:grpSp>
            <p:nvGrpSpPr>
              <p:cNvPr id="98" name="Gruppieren 97"/>
              <p:cNvGrpSpPr/>
              <p:nvPr/>
            </p:nvGrpSpPr>
            <p:grpSpPr>
              <a:xfrm>
                <a:off x="2783838" y="4695037"/>
                <a:ext cx="1377101" cy="564178"/>
                <a:chOff x="2520016" y="4601319"/>
                <a:chExt cx="1377101" cy="564178"/>
              </a:xfrm>
            </p:grpSpPr>
            <p:sp>
              <p:nvSpPr>
                <p:cNvPr id="100" name="Rechteck 99"/>
                <p:cNvSpPr/>
                <p:nvPr/>
              </p:nvSpPr>
              <p:spPr>
                <a:xfrm>
                  <a:off x="2524236" y="4638292"/>
                  <a:ext cx="1277564" cy="527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1">
                      <a:alpha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Textfeld 100"/>
                <p:cNvSpPr txBox="1"/>
                <p:nvPr/>
              </p:nvSpPr>
              <p:spPr>
                <a:xfrm>
                  <a:off x="2520016" y="4601319"/>
                  <a:ext cx="13771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b="1" dirty="0">
                      <a:solidFill>
                        <a:srgbClr val="4D81B8"/>
                      </a:solidFill>
                    </a:rPr>
                    <a:t>I</a:t>
                  </a:r>
                  <a:r>
                    <a:rPr lang="de-DE" sz="1100" dirty="0">
                      <a:solidFill>
                        <a:srgbClr val="4D81B8"/>
                      </a:solidFill>
                    </a:rPr>
                    <a:t>nverse</a:t>
                  </a:r>
                  <a:r>
                    <a:rPr lang="de-DE" sz="1600" dirty="0">
                      <a:solidFill>
                        <a:srgbClr val="4D81B8"/>
                      </a:solidFill>
                    </a:rPr>
                    <a:t> </a:t>
                  </a:r>
                  <a:r>
                    <a:rPr lang="de-DE" sz="1600" b="1" dirty="0">
                      <a:solidFill>
                        <a:srgbClr val="4D81B8"/>
                      </a:solidFill>
                    </a:rPr>
                    <a:t>K</a:t>
                  </a:r>
                  <a:r>
                    <a:rPr lang="de-DE" sz="1100" dirty="0">
                      <a:solidFill>
                        <a:srgbClr val="4D81B8"/>
                      </a:solidFill>
                    </a:rPr>
                    <a:t>inematics</a:t>
                  </a:r>
                </a:p>
              </p:txBody>
            </p:sp>
          </p:grpSp>
          <p:sp>
            <p:nvSpPr>
              <p:cNvPr id="99" name="Textfeld 98"/>
              <p:cNvSpPr txBox="1"/>
              <p:nvPr/>
            </p:nvSpPr>
            <p:spPr>
              <a:xfrm>
                <a:off x="2783839" y="4975836"/>
                <a:ext cx="11351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4D81B8"/>
                    </a:solidFill>
                  </a:rPr>
                  <a:t>joint angles</a:t>
                </a:r>
              </a:p>
            </p:txBody>
          </p:sp>
        </p:grpSp>
        <p:grpSp>
          <p:nvGrpSpPr>
            <p:cNvPr id="5" name="Gruppieren 4"/>
            <p:cNvGrpSpPr/>
            <p:nvPr/>
          </p:nvGrpSpPr>
          <p:grpSpPr>
            <a:xfrm>
              <a:off x="2411760" y="2039739"/>
              <a:ext cx="2535744" cy="2478330"/>
              <a:chOff x="3101679" y="2365312"/>
              <a:chExt cx="2535744" cy="2478330"/>
            </a:xfrm>
          </p:grpSpPr>
          <p:grpSp>
            <p:nvGrpSpPr>
              <p:cNvPr id="35" name="Gruppieren 34"/>
              <p:cNvGrpSpPr/>
              <p:nvPr/>
            </p:nvGrpSpPr>
            <p:grpSpPr>
              <a:xfrm>
                <a:off x="3101679" y="2365312"/>
                <a:ext cx="2535744" cy="2478330"/>
                <a:chOff x="2689565" y="2024939"/>
                <a:chExt cx="3679397" cy="3596088"/>
              </a:xfrm>
            </p:grpSpPr>
            <p:grpSp>
              <p:nvGrpSpPr>
                <p:cNvPr id="36" name="Gruppieren 35"/>
                <p:cNvGrpSpPr/>
                <p:nvPr/>
              </p:nvGrpSpPr>
              <p:grpSpPr>
                <a:xfrm>
                  <a:off x="2689565" y="2024939"/>
                  <a:ext cx="3537493" cy="3596088"/>
                  <a:chOff x="2689565" y="2024939"/>
                  <a:chExt cx="3537493" cy="3596088"/>
                </a:xfrm>
              </p:grpSpPr>
              <p:grpSp>
                <p:nvGrpSpPr>
                  <p:cNvPr id="73" name="Gruppieren 72"/>
                  <p:cNvGrpSpPr/>
                  <p:nvPr/>
                </p:nvGrpSpPr>
                <p:grpSpPr>
                  <a:xfrm rot="1026488">
                    <a:off x="3234534" y="2024939"/>
                    <a:ext cx="2992524" cy="3596088"/>
                    <a:chOff x="827584" y="1489096"/>
                    <a:chExt cx="2992524" cy="3596088"/>
                  </a:xfrm>
                </p:grpSpPr>
                <p:cxnSp>
                  <p:nvCxnSpPr>
                    <p:cNvPr id="83" name="Gerader Verbinder 82"/>
                    <p:cNvCxnSpPr/>
                    <p:nvPr/>
                  </p:nvCxnSpPr>
                  <p:spPr>
                    <a:xfrm flipV="1">
                      <a:off x="827584" y="3933056"/>
                      <a:ext cx="593988" cy="720080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Gerader Verbinder 83"/>
                    <p:cNvCxnSpPr/>
                    <p:nvPr/>
                  </p:nvCxnSpPr>
                  <p:spPr>
                    <a:xfrm flipV="1">
                      <a:off x="1425074" y="2976639"/>
                      <a:ext cx="482630" cy="956417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Gerader Verbinder 84"/>
                    <p:cNvCxnSpPr/>
                    <p:nvPr/>
                  </p:nvCxnSpPr>
                  <p:spPr>
                    <a:xfrm flipH="1" flipV="1">
                      <a:off x="1907705" y="2977918"/>
                      <a:ext cx="1093103" cy="235058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Gerader Verbinder 85"/>
                    <p:cNvCxnSpPr/>
                    <p:nvPr/>
                  </p:nvCxnSpPr>
                  <p:spPr>
                    <a:xfrm flipV="1">
                      <a:off x="2154118" y="3212976"/>
                      <a:ext cx="846690" cy="792088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Gerader Verbinder 86"/>
                    <p:cNvCxnSpPr/>
                    <p:nvPr/>
                  </p:nvCxnSpPr>
                  <p:spPr>
                    <a:xfrm>
                      <a:off x="2154118" y="4005064"/>
                      <a:ext cx="251926" cy="353217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Gerader Verbinder 87"/>
                    <p:cNvCxnSpPr/>
                    <p:nvPr/>
                  </p:nvCxnSpPr>
                  <p:spPr>
                    <a:xfrm>
                      <a:off x="827584" y="4653136"/>
                      <a:ext cx="216024" cy="432048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Gerader Verbinder 88"/>
                    <p:cNvCxnSpPr/>
                    <p:nvPr/>
                  </p:nvCxnSpPr>
                  <p:spPr>
                    <a:xfrm flipH="1">
                      <a:off x="1907706" y="2105834"/>
                      <a:ext cx="864094" cy="870805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Gerader Verbinder 89"/>
                    <p:cNvCxnSpPr/>
                    <p:nvPr/>
                  </p:nvCxnSpPr>
                  <p:spPr>
                    <a:xfrm flipH="1">
                      <a:off x="2771800" y="2040985"/>
                      <a:ext cx="556424" cy="70775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Gerader Verbinder 90"/>
                    <p:cNvCxnSpPr/>
                    <p:nvPr/>
                  </p:nvCxnSpPr>
                  <p:spPr>
                    <a:xfrm>
                      <a:off x="1986602" y="1864126"/>
                      <a:ext cx="785199" cy="248913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Gerader Verbinder 91"/>
                    <p:cNvCxnSpPr/>
                    <p:nvPr/>
                  </p:nvCxnSpPr>
                  <p:spPr>
                    <a:xfrm>
                      <a:off x="1331640" y="1802587"/>
                      <a:ext cx="654962" cy="61539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Gerader Verbinder 92"/>
                    <p:cNvCxnSpPr/>
                    <p:nvPr/>
                  </p:nvCxnSpPr>
                  <p:spPr>
                    <a:xfrm>
                      <a:off x="1259632" y="1489096"/>
                      <a:ext cx="72008" cy="311972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Gerader Verbinder 93"/>
                    <p:cNvCxnSpPr/>
                    <p:nvPr/>
                  </p:nvCxnSpPr>
                  <p:spPr>
                    <a:xfrm>
                      <a:off x="2768066" y="2104555"/>
                      <a:ext cx="651806" cy="520146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Gerader Verbinder 94"/>
                    <p:cNvCxnSpPr/>
                    <p:nvPr/>
                  </p:nvCxnSpPr>
                  <p:spPr>
                    <a:xfrm flipH="1">
                      <a:off x="3419872" y="2113039"/>
                      <a:ext cx="400236" cy="511662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Gerader Verbinder 95"/>
                    <p:cNvCxnSpPr/>
                    <p:nvPr/>
                  </p:nvCxnSpPr>
                  <p:spPr>
                    <a:xfrm>
                      <a:off x="3820108" y="1968931"/>
                      <a:ext cx="0" cy="144108"/>
                    </a:xfrm>
                    <a:prstGeom prst="line">
                      <a:avLst/>
                    </a:prstGeom>
                    <a:ln w="15875"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4" name="Gruppieren 73"/>
                  <p:cNvGrpSpPr/>
                  <p:nvPr/>
                </p:nvGrpSpPr>
                <p:grpSpPr>
                  <a:xfrm>
                    <a:off x="2689565" y="4456746"/>
                    <a:ext cx="448195" cy="432447"/>
                    <a:chOff x="2689565" y="4456746"/>
                    <a:chExt cx="448195" cy="432447"/>
                  </a:xfrm>
                </p:grpSpPr>
                <p:sp>
                  <p:nvSpPr>
                    <p:cNvPr id="81" name="Bogen 80"/>
                    <p:cNvSpPr/>
                    <p:nvPr/>
                  </p:nvSpPr>
                  <p:spPr>
                    <a:xfrm rot="4411986">
                      <a:off x="2689565" y="4456746"/>
                      <a:ext cx="432048" cy="432048"/>
                    </a:xfrm>
                    <a:prstGeom prst="arc">
                      <a:avLst/>
                    </a:prstGeom>
                    <a:ln>
                      <a:head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82" name="Textfeld 81"/>
                    <p:cNvSpPr txBox="1"/>
                    <p:nvPr/>
                  </p:nvSpPr>
                  <p:spPr>
                    <a:xfrm>
                      <a:off x="2836286" y="4576581"/>
                      <a:ext cx="301474" cy="3126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800" dirty="0">
                          <a:solidFill>
                            <a:srgbClr val="4D81B8"/>
                          </a:solidFill>
                        </a:rPr>
                        <a:t>θ</a:t>
                      </a:r>
                      <a:endParaRPr lang="de-DE" sz="800" dirty="0">
                        <a:solidFill>
                          <a:srgbClr val="4D81B8"/>
                        </a:solidFill>
                      </a:endParaRPr>
                    </a:p>
                  </p:txBody>
                </p:sp>
              </p:grpSp>
              <p:grpSp>
                <p:nvGrpSpPr>
                  <p:cNvPr id="75" name="Gruppieren 74"/>
                  <p:cNvGrpSpPr/>
                  <p:nvPr/>
                </p:nvGrpSpPr>
                <p:grpSpPr>
                  <a:xfrm>
                    <a:off x="4182050" y="4231697"/>
                    <a:ext cx="432048" cy="439374"/>
                    <a:chOff x="2689565" y="4456746"/>
                    <a:chExt cx="432048" cy="439374"/>
                  </a:xfrm>
                </p:grpSpPr>
                <p:sp>
                  <p:nvSpPr>
                    <p:cNvPr id="79" name="Bogen 78"/>
                    <p:cNvSpPr/>
                    <p:nvPr/>
                  </p:nvSpPr>
                  <p:spPr>
                    <a:xfrm rot="4411986">
                      <a:off x="2689565" y="4456746"/>
                      <a:ext cx="432048" cy="432048"/>
                    </a:xfrm>
                    <a:prstGeom prst="arc">
                      <a:avLst>
                        <a:gd name="adj1" fmla="val 16200000"/>
                        <a:gd name="adj2" fmla="val 20826698"/>
                      </a:avLst>
                    </a:prstGeom>
                    <a:ln>
                      <a:head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80" name="Textfeld 79"/>
                    <p:cNvSpPr txBox="1"/>
                    <p:nvPr/>
                  </p:nvSpPr>
                  <p:spPr>
                    <a:xfrm>
                      <a:off x="2820091" y="4583508"/>
                      <a:ext cx="301476" cy="3126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800" dirty="0">
                          <a:solidFill>
                            <a:srgbClr val="4D81B8"/>
                          </a:solidFill>
                        </a:rPr>
                        <a:t>θ</a:t>
                      </a:r>
                      <a:endParaRPr lang="de-DE" sz="800" dirty="0">
                        <a:solidFill>
                          <a:srgbClr val="4D81B8"/>
                        </a:solidFill>
                      </a:endParaRPr>
                    </a:p>
                  </p:txBody>
                </p:sp>
              </p:grpSp>
              <p:grpSp>
                <p:nvGrpSpPr>
                  <p:cNvPr id="76" name="Gruppieren 75"/>
                  <p:cNvGrpSpPr/>
                  <p:nvPr/>
                </p:nvGrpSpPr>
                <p:grpSpPr>
                  <a:xfrm>
                    <a:off x="3401956" y="3908284"/>
                    <a:ext cx="598538" cy="609985"/>
                    <a:chOff x="2845708" y="4617755"/>
                    <a:chExt cx="598538" cy="609985"/>
                  </a:xfrm>
                </p:grpSpPr>
                <p:sp>
                  <p:nvSpPr>
                    <p:cNvPr id="77" name="Bogen 76"/>
                    <p:cNvSpPr/>
                    <p:nvPr/>
                  </p:nvSpPr>
                  <p:spPr>
                    <a:xfrm rot="222354" flipH="1">
                      <a:off x="2845708" y="4617755"/>
                      <a:ext cx="598538" cy="609985"/>
                    </a:xfrm>
                    <a:prstGeom prst="arc">
                      <a:avLst>
                        <a:gd name="adj1" fmla="val 15609106"/>
                        <a:gd name="adj2" fmla="val 761438"/>
                      </a:avLst>
                    </a:prstGeom>
                    <a:ln>
                      <a:head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78" name="Textfeld 77"/>
                    <p:cNvSpPr txBox="1"/>
                    <p:nvPr/>
                  </p:nvSpPr>
                  <p:spPr>
                    <a:xfrm flipH="1">
                      <a:off x="2858806" y="4646386"/>
                      <a:ext cx="215796" cy="3126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800" dirty="0">
                          <a:solidFill>
                            <a:srgbClr val="4D81B8"/>
                          </a:solidFill>
                        </a:rPr>
                        <a:t>θ</a:t>
                      </a:r>
                      <a:endParaRPr lang="de-DE" sz="800" dirty="0">
                        <a:solidFill>
                          <a:srgbClr val="4D81B8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7" name="Gruppieren 36"/>
                <p:cNvGrpSpPr/>
                <p:nvPr/>
              </p:nvGrpSpPr>
              <p:grpSpPr>
                <a:xfrm>
                  <a:off x="3159602" y="4399283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71" name="Ellipse 70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" name="Ellipse 71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8" name="Gruppieren 37"/>
                <p:cNvGrpSpPr/>
                <p:nvPr/>
              </p:nvGrpSpPr>
              <p:grpSpPr>
                <a:xfrm>
                  <a:off x="2880566" y="4932124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69" name="Ellipse 68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" name="Ellipse 69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9" name="Gruppieren 38"/>
                <p:cNvGrpSpPr/>
                <p:nvPr/>
              </p:nvGrpSpPr>
              <p:grpSpPr>
                <a:xfrm>
                  <a:off x="3829861" y="3889578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67" name="Ellipse 66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Ellipse 67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0" name="Gruppieren 39"/>
                <p:cNvGrpSpPr/>
                <p:nvPr/>
              </p:nvGrpSpPr>
              <p:grpSpPr>
                <a:xfrm>
                  <a:off x="5136218" y="3769836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65" name="Ellipse 64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" name="Ellipse 65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1" name="Gruppieren 40"/>
                <p:cNvGrpSpPr/>
                <p:nvPr/>
              </p:nvGrpSpPr>
              <p:grpSpPr>
                <a:xfrm>
                  <a:off x="4381168" y="4674991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63" name="Ellipse 62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Ellipse 63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" name="Gruppieren 41"/>
                <p:cNvGrpSpPr/>
                <p:nvPr/>
              </p:nvGrpSpPr>
              <p:grpSpPr>
                <a:xfrm>
                  <a:off x="4594031" y="3464665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61" name="Ellipse 60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Ellipse 61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3" name="Gruppieren 42"/>
                <p:cNvGrpSpPr/>
                <p:nvPr/>
              </p:nvGrpSpPr>
              <p:grpSpPr>
                <a:xfrm>
                  <a:off x="4185117" y="3509085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59" name="Ellipse 58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Ellipse 59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4" name="Gruppieren 43"/>
                <p:cNvGrpSpPr/>
                <p:nvPr/>
              </p:nvGrpSpPr>
              <p:grpSpPr>
                <a:xfrm>
                  <a:off x="4327864" y="2114911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57" name="Ellipse 56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8" name="Ellipse 57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5" name="Gruppieren 44"/>
                <p:cNvGrpSpPr/>
                <p:nvPr/>
              </p:nvGrpSpPr>
              <p:grpSpPr>
                <a:xfrm>
                  <a:off x="5794091" y="3284445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55" name="Ellipse 54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Ellipse 55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6232249" y="3206464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53" name="Ellipse 52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4" name="Ellipse 53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7" name="Gruppieren 46"/>
                <p:cNvGrpSpPr/>
                <p:nvPr/>
              </p:nvGrpSpPr>
              <p:grpSpPr>
                <a:xfrm>
                  <a:off x="4969436" y="2434799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51" name="Ellipse 50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2" name="Ellipse 51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8" name="Gruppieren 47"/>
                <p:cNvGrpSpPr/>
                <p:nvPr/>
              </p:nvGrpSpPr>
              <p:grpSpPr>
                <a:xfrm>
                  <a:off x="5657378" y="2800442"/>
                  <a:ext cx="136713" cy="138157"/>
                  <a:chOff x="4154423" y="2965260"/>
                  <a:chExt cx="156222" cy="157873"/>
                </a:xfrm>
              </p:grpSpPr>
              <p:sp>
                <p:nvSpPr>
                  <p:cNvPr id="49" name="Ellipse 48"/>
                  <p:cNvSpPr/>
                  <p:nvPr/>
                </p:nvSpPr>
                <p:spPr>
                  <a:xfrm>
                    <a:off x="4154423" y="2965260"/>
                    <a:ext cx="156222" cy="157873"/>
                  </a:xfrm>
                  <a:prstGeom prst="ellipse">
                    <a:avLst/>
                  </a:prstGeom>
                  <a:ln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0" name="Ellipse 49"/>
                  <p:cNvSpPr/>
                  <p:nvPr/>
                </p:nvSpPr>
                <p:spPr>
                  <a:xfrm flipH="1">
                    <a:off x="4205854" y="3019352"/>
                    <a:ext cx="52243" cy="52243"/>
                  </a:xfrm>
                  <a:prstGeom prst="ellipse">
                    <a:avLst/>
                  </a:prstGeom>
                  <a:ln w="22225">
                    <a:solidFill>
                      <a:schemeClr val="accent1">
                        <a:alpha val="5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146" name="Gruppieren 145"/>
              <p:cNvGrpSpPr/>
              <p:nvPr/>
            </p:nvGrpSpPr>
            <p:grpSpPr>
              <a:xfrm>
                <a:off x="4539402" y="3834080"/>
                <a:ext cx="94219" cy="95214"/>
                <a:chOff x="2123728" y="4125874"/>
                <a:chExt cx="94219" cy="95214"/>
              </a:xfrm>
            </p:grpSpPr>
            <p:sp>
              <p:nvSpPr>
                <p:cNvPr id="147" name="Ellipse 146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8" name="Ellipse 147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160" name="Pfeil nach rechts 159"/>
            <p:cNvSpPr/>
            <p:nvPr/>
          </p:nvSpPr>
          <p:spPr>
            <a:xfrm>
              <a:off x="2195736" y="4761456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0" name="Picture 6" descr="http://www.clker.com/cliparts/a/5/9/7/12071567031590994625kml_Document.svg.h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865" y="5539298"/>
              <a:ext cx="287395" cy="39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Textfeld 161"/>
            <p:cNvSpPr txBox="1"/>
            <p:nvPr/>
          </p:nvSpPr>
          <p:spPr>
            <a:xfrm>
              <a:off x="3076828" y="5561343"/>
              <a:ext cx="1135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skeletal model,</a:t>
              </a:r>
            </a:p>
            <a:p>
              <a:r>
                <a:rPr lang="de-DE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kinematic chain</a:t>
              </a:r>
            </a:p>
          </p:txBody>
        </p:sp>
        <p:cxnSp>
          <p:nvCxnSpPr>
            <p:cNvPr id="161" name="Gerader Verbinder 160"/>
            <p:cNvCxnSpPr/>
            <p:nvPr/>
          </p:nvCxnSpPr>
          <p:spPr>
            <a:xfrm>
              <a:off x="3414734" y="5176842"/>
              <a:ext cx="0" cy="394779"/>
            </a:xfrm>
            <a:prstGeom prst="line">
              <a:avLst/>
            </a:prstGeom>
            <a:ln>
              <a:solidFill>
                <a:srgbClr val="4D81B8"/>
              </a:solidFill>
              <a:prstDash val="dash"/>
              <a:head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uppieren 1024"/>
          <p:cNvGrpSpPr/>
          <p:nvPr/>
        </p:nvGrpSpPr>
        <p:grpSpPr>
          <a:xfrm>
            <a:off x="267192" y="1700808"/>
            <a:ext cx="2936656" cy="4257613"/>
            <a:chOff x="267192" y="1700808"/>
            <a:chExt cx="2936656" cy="4257613"/>
          </a:xfrm>
        </p:grpSpPr>
        <p:grpSp>
          <p:nvGrpSpPr>
            <p:cNvPr id="149" name="Gruppieren 148"/>
            <p:cNvGrpSpPr/>
            <p:nvPr/>
          </p:nvGrpSpPr>
          <p:grpSpPr>
            <a:xfrm>
              <a:off x="267192" y="1700808"/>
              <a:ext cx="2936656" cy="2562899"/>
              <a:chOff x="827584" y="1987530"/>
              <a:chExt cx="2936656" cy="2562899"/>
            </a:xfrm>
          </p:grpSpPr>
          <p:pic>
            <p:nvPicPr>
              <p:cNvPr id="7" name="Picture 6" descr="https://www.optitrack.com/public/images/applications/sprinter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987530"/>
                <a:ext cx="2936656" cy="2562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Gruppieren 3"/>
              <p:cNvGrpSpPr/>
              <p:nvPr/>
            </p:nvGrpSpPr>
            <p:grpSpPr>
              <a:xfrm>
                <a:off x="2123728" y="4125874"/>
                <a:ext cx="94219" cy="95214"/>
                <a:chOff x="2123728" y="4125874"/>
                <a:chExt cx="94219" cy="95214"/>
              </a:xfrm>
            </p:grpSpPr>
            <p:sp>
              <p:nvSpPr>
                <p:cNvPr id="108" name="Ellipse 107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Ellipse 108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3" name="Gruppieren 112"/>
              <p:cNvGrpSpPr/>
              <p:nvPr/>
            </p:nvGrpSpPr>
            <p:grpSpPr>
              <a:xfrm>
                <a:off x="1032408" y="4368868"/>
                <a:ext cx="94219" cy="95214"/>
                <a:chOff x="2123728" y="4125874"/>
                <a:chExt cx="94219" cy="95214"/>
              </a:xfrm>
            </p:grpSpPr>
            <p:sp>
              <p:nvSpPr>
                <p:cNvPr id="114" name="Ellipse 113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5" name="Ellipse 114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6" name="Gruppieren 115"/>
              <p:cNvGrpSpPr/>
              <p:nvPr/>
            </p:nvGrpSpPr>
            <p:grpSpPr>
              <a:xfrm>
                <a:off x="1259632" y="3909476"/>
                <a:ext cx="94219" cy="95214"/>
                <a:chOff x="2123728" y="4125874"/>
                <a:chExt cx="94219" cy="95214"/>
              </a:xfrm>
            </p:grpSpPr>
            <p:sp>
              <p:nvSpPr>
                <p:cNvPr id="117" name="Ellipse 116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Ellipse 117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9" name="Gruppieren 118"/>
              <p:cNvGrpSpPr/>
              <p:nvPr/>
            </p:nvGrpSpPr>
            <p:grpSpPr>
              <a:xfrm>
                <a:off x="1813485" y="3495230"/>
                <a:ext cx="94219" cy="95214"/>
                <a:chOff x="2123728" y="4125874"/>
                <a:chExt cx="94219" cy="95214"/>
              </a:xfrm>
            </p:grpSpPr>
            <p:sp>
              <p:nvSpPr>
                <p:cNvPr id="120" name="Ellipse 119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1" name="Ellipse 120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2" name="Gruppieren 121"/>
              <p:cNvGrpSpPr/>
              <p:nvPr/>
            </p:nvGrpSpPr>
            <p:grpSpPr>
              <a:xfrm>
                <a:off x="2163976" y="3205144"/>
                <a:ext cx="94219" cy="95214"/>
                <a:chOff x="2123728" y="4125874"/>
                <a:chExt cx="94219" cy="95214"/>
              </a:xfrm>
            </p:grpSpPr>
            <p:sp>
              <p:nvSpPr>
                <p:cNvPr id="123" name="Ellipse 122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Ellipse 123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5" name="Gruppieren 124"/>
              <p:cNvGrpSpPr/>
              <p:nvPr/>
            </p:nvGrpSpPr>
            <p:grpSpPr>
              <a:xfrm>
                <a:off x="2614364" y="3451893"/>
                <a:ext cx="94219" cy="95214"/>
                <a:chOff x="2123728" y="4125874"/>
                <a:chExt cx="94219" cy="95214"/>
              </a:xfrm>
            </p:grpSpPr>
            <p:sp>
              <p:nvSpPr>
                <p:cNvPr id="126" name="Ellipse 125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7" name="Ellipse 126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8" name="Gruppieren 127"/>
              <p:cNvGrpSpPr/>
              <p:nvPr/>
            </p:nvGrpSpPr>
            <p:grpSpPr>
              <a:xfrm>
                <a:off x="3073532" y="2715724"/>
                <a:ext cx="94219" cy="95214"/>
                <a:chOff x="2123728" y="4125874"/>
                <a:chExt cx="94219" cy="95214"/>
              </a:xfrm>
            </p:grpSpPr>
            <p:sp>
              <p:nvSpPr>
                <p:cNvPr id="129" name="Ellipse 128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0" name="Ellipse 129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1" name="Gruppieren 130"/>
              <p:cNvGrpSpPr/>
              <p:nvPr/>
            </p:nvGrpSpPr>
            <p:grpSpPr>
              <a:xfrm>
                <a:off x="1979712" y="2227074"/>
                <a:ext cx="94219" cy="95214"/>
                <a:chOff x="2123728" y="4125874"/>
                <a:chExt cx="94219" cy="95214"/>
              </a:xfrm>
            </p:grpSpPr>
            <p:sp>
              <p:nvSpPr>
                <p:cNvPr id="132" name="Ellipse 131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3" name="Ellipse 132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2483768" y="2443842"/>
                <a:ext cx="94219" cy="95214"/>
                <a:chOff x="2123728" y="4125874"/>
                <a:chExt cx="94219" cy="95214"/>
              </a:xfrm>
            </p:grpSpPr>
            <p:sp>
              <p:nvSpPr>
                <p:cNvPr id="135" name="Ellipse 134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Ellipse 135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7" name="Gruppieren 136"/>
              <p:cNvGrpSpPr/>
              <p:nvPr/>
            </p:nvGrpSpPr>
            <p:grpSpPr>
              <a:xfrm>
                <a:off x="3115422" y="3116997"/>
                <a:ext cx="94219" cy="95214"/>
                <a:chOff x="2123728" y="4125874"/>
                <a:chExt cx="94219" cy="95214"/>
              </a:xfrm>
            </p:grpSpPr>
            <p:sp>
              <p:nvSpPr>
                <p:cNvPr id="138" name="Ellipse 137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Ellipse 138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0" name="Gruppieren 139"/>
              <p:cNvGrpSpPr/>
              <p:nvPr/>
            </p:nvGrpSpPr>
            <p:grpSpPr>
              <a:xfrm>
                <a:off x="3485266" y="3014124"/>
                <a:ext cx="94219" cy="95214"/>
                <a:chOff x="2123728" y="4125874"/>
                <a:chExt cx="94219" cy="95214"/>
              </a:xfrm>
            </p:grpSpPr>
            <p:sp>
              <p:nvSpPr>
                <p:cNvPr id="141" name="Ellipse 140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2" name="Ellipse 141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3" name="Gruppieren 142"/>
              <p:cNvGrpSpPr/>
              <p:nvPr/>
            </p:nvGrpSpPr>
            <p:grpSpPr>
              <a:xfrm>
                <a:off x="2365834" y="3770021"/>
                <a:ext cx="94219" cy="95214"/>
                <a:chOff x="2123728" y="4125874"/>
                <a:chExt cx="94219" cy="95214"/>
              </a:xfrm>
            </p:grpSpPr>
            <p:sp>
              <p:nvSpPr>
                <p:cNvPr id="144" name="Ellipse 143"/>
                <p:cNvSpPr/>
                <p:nvPr/>
              </p:nvSpPr>
              <p:spPr>
                <a:xfrm>
                  <a:off x="2123728" y="4125874"/>
                  <a:ext cx="94219" cy="95214"/>
                </a:xfrm>
                <a:prstGeom prst="ellipse">
                  <a:avLst/>
                </a:prstGeom>
                <a:ln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Ellipse 144"/>
                <p:cNvSpPr/>
                <p:nvPr/>
              </p:nvSpPr>
              <p:spPr>
                <a:xfrm flipH="1">
                  <a:off x="2154747" y="4158497"/>
                  <a:ext cx="31508" cy="31508"/>
                </a:xfrm>
                <a:prstGeom prst="ellipse">
                  <a:avLst/>
                </a:prstGeom>
                <a:ln w="22225">
                  <a:solidFill>
                    <a:schemeClr val="accent1">
                      <a:alpha val="5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55" name="Gruppieren 154"/>
            <p:cNvGrpSpPr/>
            <p:nvPr/>
          </p:nvGrpSpPr>
          <p:grpSpPr>
            <a:xfrm>
              <a:off x="467544" y="4581128"/>
              <a:ext cx="1567109" cy="556344"/>
              <a:chOff x="2783838" y="4702871"/>
              <a:chExt cx="1567109" cy="556344"/>
            </a:xfrm>
            <a:effectLst/>
          </p:grpSpPr>
          <p:grpSp>
            <p:nvGrpSpPr>
              <p:cNvPr id="156" name="Gruppieren 155"/>
              <p:cNvGrpSpPr/>
              <p:nvPr/>
            </p:nvGrpSpPr>
            <p:grpSpPr>
              <a:xfrm>
                <a:off x="2783838" y="4702871"/>
                <a:ext cx="1539396" cy="556344"/>
                <a:chOff x="2520016" y="4609153"/>
                <a:chExt cx="1539396" cy="556344"/>
              </a:xfrm>
            </p:grpSpPr>
            <p:sp>
              <p:nvSpPr>
                <p:cNvPr id="158" name="Rechteck 157"/>
                <p:cNvSpPr/>
                <p:nvPr/>
              </p:nvSpPr>
              <p:spPr>
                <a:xfrm>
                  <a:off x="2524236" y="4638292"/>
                  <a:ext cx="1535176" cy="527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  <a:alpha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Textfeld 158"/>
                <p:cNvSpPr txBox="1"/>
                <p:nvPr/>
              </p:nvSpPr>
              <p:spPr>
                <a:xfrm>
                  <a:off x="2520016" y="4609153"/>
                  <a:ext cx="13771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Mo</a:t>
                  </a:r>
                  <a:r>
                    <a:rPr lang="de-DE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tion </a:t>
                  </a:r>
                  <a:r>
                    <a:rPr lang="de-DE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Cap</a:t>
                  </a:r>
                  <a:r>
                    <a:rPr lang="de-DE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ture</a:t>
                  </a:r>
                </a:p>
              </p:txBody>
            </p:sp>
          </p:grpSp>
          <p:sp>
            <p:nvSpPr>
              <p:cNvPr id="157" name="Textfeld 156"/>
              <p:cNvSpPr txBox="1"/>
              <p:nvPr/>
            </p:nvSpPr>
            <p:spPr>
              <a:xfrm>
                <a:off x="2783839" y="4983670"/>
                <a:ext cx="15671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 trajectories</a:t>
                </a:r>
              </a:p>
            </p:txBody>
          </p:sp>
        </p:grpSp>
        <p:pic>
          <p:nvPicPr>
            <p:cNvPr id="190" name="Picture 8" descr="https://upload.wikimedia.org/wikipedia/commons/thumb/d/d8/Symbol_Differential_pressure_measuring_instrument.svg/676px-Symbol_Differential_pressure_measuring_instrument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20" y="5499296"/>
              <a:ext cx="302807" cy="459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1" name="Gerader Verbinder 190"/>
            <p:cNvCxnSpPr/>
            <p:nvPr/>
          </p:nvCxnSpPr>
          <p:spPr>
            <a:xfrm>
              <a:off x="1197338" y="5163771"/>
              <a:ext cx="0" cy="4078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feld 191"/>
            <p:cNvSpPr txBox="1"/>
            <p:nvPr/>
          </p:nvSpPr>
          <p:spPr>
            <a:xfrm>
              <a:off x="1043846" y="5537682"/>
              <a:ext cx="1007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marker</a:t>
              </a:r>
            </a:p>
            <a:p>
              <a:r>
                <a:rPr lang="de-DE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points</a:t>
              </a:r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6012160" y="1718692"/>
            <a:ext cx="3101266" cy="4743158"/>
            <a:chOff x="6012160" y="1718692"/>
            <a:chExt cx="3101266" cy="4743158"/>
          </a:xfrm>
        </p:grpSpPr>
        <p:sp>
          <p:nvSpPr>
            <p:cNvPr id="171" name="Pfeil nach rechts 170"/>
            <p:cNvSpPr/>
            <p:nvPr/>
          </p:nvSpPr>
          <p:spPr>
            <a:xfrm>
              <a:off x="6228184" y="4761456"/>
              <a:ext cx="409040" cy="20640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  <a:alpha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31" name="Gruppieren 1030"/>
            <p:cNvGrpSpPr/>
            <p:nvPr/>
          </p:nvGrpSpPr>
          <p:grpSpPr>
            <a:xfrm>
              <a:off x="6012160" y="1718692"/>
              <a:ext cx="3101266" cy="4743158"/>
              <a:chOff x="6012160" y="1718692"/>
              <a:chExt cx="3101266" cy="4743158"/>
            </a:xfrm>
          </p:grpSpPr>
          <p:pic>
            <p:nvPicPr>
              <p:cNvPr id="6" name="Grafik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2160" y="1718692"/>
                <a:ext cx="3101266" cy="2687764"/>
              </a:xfrm>
              <a:prstGeom prst="rect">
                <a:avLst/>
              </a:prstGeom>
              <a:noFill/>
            </p:spPr>
          </p:pic>
          <p:grpSp>
            <p:nvGrpSpPr>
              <p:cNvPr id="172" name="Gruppieren 171"/>
              <p:cNvGrpSpPr/>
              <p:nvPr/>
            </p:nvGrpSpPr>
            <p:grpSpPr>
              <a:xfrm>
                <a:off x="6804248" y="4581128"/>
                <a:ext cx="1944216" cy="556344"/>
                <a:chOff x="4347027" y="4695773"/>
                <a:chExt cx="1944216" cy="556344"/>
              </a:xfrm>
            </p:grpSpPr>
            <p:grpSp>
              <p:nvGrpSpPr>
                <p:cNvPr id="173" name="Gruppieren 172"/>
                <p:cNvGrpSpPr/>
                <p:nvPr/>
              </p:nvGrpSpPr>
              <p:grpSpPr>
                <a:xfrm>
                  <a:off x="4347027" y="4695773"/>
                  <a:ext cx="1944216" cy="556344"/>
                  <a:chOff x="2520016" y="4606301"/>
                  <a:chExt cx="1944216" cy="556344"/>
                </a:xfrm>
              </p:grpSpPr>
              <p:sp>
                <p:nvSpPr>
                  <p:cNvPr id="175" name="Rechteck 174"/>
                  <p:cNvSpPr/>
                  <p:nvPr/>
                </p:nvSpPr>
                <p:spPr>
                  <a:xfrm>
                    <a:off x="2524236" y="4638292"/>
                    <a:ext cx="1795980" cy="5243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C00000">
                        <a:alpha val="35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6" name="Textfeld 175"/>
                  <p:cNvSpPr txBox="1"/>
                  <p:nvPr/>
                </p:nvSpPr>
                <p:spPr>
                  <a:xfrm>
                    <a:off x="2520016" y="4606301"/>
                    <a:ext cx="194421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b="1" dirty="0">
                        <a:solidFill>
                          <a:srgbClr val="C00000"/>
                        </a:solidFill>
                      </a:rPr>
                      <a:t>M</a:t>
                    </a:r>
                    <a:r>
                      <a:rPr lang="de-DE" sz="1100" dirty="0">
                        <a:solidFill>
                          <a:srgbClr val="C00000"/>
                        </a:solidFill>
                      </a:rPr>
                      <a:t>usculoskeletal</a:t>
                    </a:r>
                    <a:r>
                      <a:rPr lang="de-DE" sz="1600" dirty="0">
                        <a:solidFill>
                          <a:srgbClr val="C00000"/>
                        </a:solidFill>
                      </a:rPr>
                      <a:t> </a:t>
                    </a:r>
                    <a:r>
                      <a:rPr lang="de-DE" sz="1600" b="1" dirty="0">
                        <a:solidFill>
                          <a:srgbClr val="C00000"/>
                        </a:solidFill>
                      </a:rPr>
                      <a:t>S</a:t>
                    </a:r>
                    <a:r>
                      <a:rPr lang="de-DE" sz="1100" dirty="0">
                        <a:solidFill>
                          <a:srgbClr val="C00000"/>
                        </a:solidFill>
                      </a:rPr>
                      <a:t>imulation</a:t>
                    </a:r>
                  </a:p>
                </p:txBody>
              </p:sp>
            </p:grpSp>
            <p:sp>
              <p:nvSpPr>
                <p:cNvPr id="174" name="Textfeld 173"/>
                <p:cNvSpPr txBox="1"/>
                <p:nvPr/>
              </p:nvSpPr>
              <p:spPr>
                <a:xfrm>
                  <a:off x="4357681" y="4968838"/>
                  <a:ext cx="18718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dirty="0">
                      <a:solidFill>
                        <a:srgbClr val="C00000"/>
                      </a:solidFill>
                    </a:rPr>
                    <a:t>muscle activation and forces</a:t>
                  </a:r>
                </a:p>
              </p:txBody>
            </p:sp>
          </p:grpSp>
          <p:sp>
            <p:nvSpPr>
              <p:cNvPr id="1029" name="Textfeld 1028"/>
              <p:cNvSpPr txBox="1"/>
              <p:nvPr/>
            </p:nvSpPr>
            <p:spPr>
              <a:xfrm>
                <a:off x="7380312" y="4830634"/>
                <a:ext cx="93610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0" dirty="0">
                    <a:solidFill>
                      <a:srgbClr val="C00000"/>
                    </a:solidFill>
                    <a:latin typeface="Adobe Arabic" panose="02040503050201020203" pitchFamily="18" charset="-78"/>
                    <a:cs typeface="Adobe Arabic" panose="02040503050201020203" pitchFamily="18" charset="-78"/>
                  </a:rPr>
                  <a:t>?</a:t>
                </a:r>
              </a:p>
            </p:txBody>
          </p:sp>
        </p:grpSp>
      </p:grpSp>
      <p:grpSp>
        <p:nvGrpSpPr>
          <p:cNvPr id="1035" name="Gruppieren 1034"/>
          <p:cNvGrpSpPr/>
          <p:nvPr/>
        </p:nvGrpSpPr>
        <p:grpSpPr>
          <a:xfrm>
            <a:off x="4211960" y="2027879"/>
            <a:ext cx="2683172" cy="4009541"/>
            <a:chOff x="4211960" y="2027879"/>
            <a:chExt cx="2683172" cy="4009541"/>
          </a:xfrm>
        </p:grpSpPr>
        <p:grpSp>
          <p:nvGrpSpPr>
            <p:cNvPr id="1027" name="Gruppieren 1026"/>
            <p:cNvGrpSpPr/>
            <p:nvPr/>
          </p:nvGrpSpPr>
          <p:grpSpPr>
            <a:xfrm>
              <a:off x="4211960" y="2027879"/>
              <a:ext cx="2683172" cy="4009541"/>
              <a:chOff x="4211960" y="2027879"/>
              <a:chExt cx="2683172" cy="4009541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4355976" y="2027879"/>
                <a:ext cx="2394971" cy="2480160"/>
                <a:chOff x="5009067" y="2109950"/>
                <a:chExt cx="3472567" cy="3596087"/>
              </a:xfrm>
              <a:effectLst/>
            </p:grpSpPr>
            <p:grpSp>
              <p:nvGrpSpPr>
                <p:cNvPr id="9" name="Gruppieren 8"/>
                <p:cNvGrpSpPr/>
                <p:nvPr/>
              </p:nvGrpSpPr>
              <p:grpSpPr>
                <a:xfrm>
                  <a:off x="5123090" y="2109950"/>
                  <a:ext cx="3358544" cy="3596087"/>
                  <a:chOff x="4967725" y="2116640"/>
                  <a:chExt cx="3358544" cy="3596087"/>
                </a:xfrm>
              </p:grpSpPr>
              <p:grpSp>
                <p:nvGrpSpPr>
                  <p:cNvPr id="16" name="Gruppieren 15"/>
                  <p:cNvGrpSpPr/>
                  <p:nvPr/>
                </p:nvGrpSpPr>
                <p:grpSpPr>
                  <a:xfrm rot="1026488">
                    <a:off x="5333745" y="2116640"/>
                    <a:ext cx="2992524" cy="3596087"/>
                    <a:chOff x="827584" y="1489097"/>
                    <a:chExt cx="2992524" cy="3596087"/>
                  </a:xfrm>
                </p:grpSpPr>
                <p:cxnSp>
                  <p:nvCxnSpPr>
                    <p:cNvPr id="20" name="Gerader Verbinder 19"/>
                    <p:cNvCxnSpPr/>
                    <p:nvPr/>
                  </p:nvCxnSpPr>
                  <p:spPr>
                    <a:xfrm flipV="1">
                      <a:off x="827584" y="3933056"/>
                      <a:ext cx="593988" cy="720080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Gerader Verbinder 20"/>
                    <p:cNvCxnSpPr/>
                    <p:nvPr/>
                  </p:nvCxnSpPr>
                  <p:spPr>
                    <a:xfrm flipV="1">
                      <a:off x="1425074" y="2976639"/>
                      <a:ext cx="482630" cy="956417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Gerader Verbinder 21"/>
                    <p:cNvCxnSpPr/>
                    <p:nvPr/>
                  </p:nvCxnSpPr>
                  <p:spPr>
                    <a:xfrm flipH="1" flipV="1">
                      <a:off x="1907705" y="2977918"/>
                      <a:ext cx="1093103" cy="23505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Gerader Verbinder 22"/>
                    <p:cNvCxnSpPr/>
                    <p:nvPr/>
                  </p:nvCxnSpPr>
                  <p:spPr>
                    <a:xfrm flipV="1">
                      <a:off x="2154118" y="3212976"/>
                      <a:ext cx="846690" cy="79208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Gerader Verbinder 23"/>
                    <p:cNvCxnSpPr/>
                    <p:nvPr/>
                  </p:nvCxnSpPr>
                  <p:spPr>
                    <a:xfrm>
                      <a:off x="2154118" y="4005064"/>
                      <a:ext cx="251926" cy="353217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Gerader Verbinder 24"/>
                    <p:cNvCxnSpPr/>
                    <p:nvPr/>
                  </p:nvCxnSpPr>
                  <p:spPr>
                    <a:xfrm>
                      <a:off x="827584" y="4653136"/>
                      <a:ext cx="216024" cy="43204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Gerader Verbinder 25"/>
                    <p:cNvCxnSpPr/>
                    <p:nvPr/>
                  </p:nvCxnSpPr>
                  <p:spPr>
                    <a:xfrm flipH="1">
                      <a:off x="1907706" y="2105834"/>
                      <a:ext cx="864094" cy="870805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Gerader Verbinder 26"/>
                    <p:cNvCxnSpPr/>
                    <p:nvPr/>
                  </p:nvCxnSpPr>
                  <p:spPr>
                    <a:xfrm flipH="1">
                      <a:off x="2771800" y="2040985"/>
                      <a:ext cx="556424" cy="70775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Gerader Verbinder 27"/>
                    <p:cNvCxnSpPr/>
                    <p:nvPr/>
                  </p:nvCxnSpPr>
                  <p:spPr>
                    <a:xfrm>
                      <a:off x="1986602" y="1864126"/>
                      <a:ext cx="785198" cy="248913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Gerader Verbinder 28"/>
                    <p:cNvCxnSpPr/>
                    <p:nvPr/>
                  </p:nvCxnSpPr>
                  <p:spPr>
                    <a:xfrm>
                      <a:off x="1331639" y="1802587"/>
                      <a:ext cx="654962" cy="6153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Gerader Verbinder 29"/>
                    <p:cNvCxnSpPr/>
                    <p:nvPr/>
                  </p:nvCxnSpPr>
                  <p:spPr>
                    <a:xfrm>
                      <a:off x="1259632" y="1489097"/>
                      <a:ext cx="72008" cy="311972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Gerader Verbinder 30"/>
                    <p:cNvCxnSpPr/>
                    <p:nvPr/>
                  </p:nvCxnSpPr>
                  <p:spPr>
                    <a:xfrm>
                      <a:off x="2768066" y="2104555"/>
                      <a:ext cx="651806" cy="520146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Gerader Verbinder 31"/>
                    <p:cNvCxnSpPr/>
                    <p:nvPr/>
                  </p:nvCxnSpPr>
                  <p:spPr>
                    <a:xfrm flipH="1">
                      <a:off x="3419872" y="2113039"/>
                      <a:ext cx="400236" cy="511662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Gerader Verbinder 32"/>
                    <p:cNvCxnSpPr/>
                    <p:nvPr/>
                  </p:nvCxnSpPr>
                  <p:spPr>
                    <a:xfrm>
                      <a:off x="3820108" y="1968931"/>
                      <a:ext cx="0" cy="144108"/>
                    </a:xfrm>
                    <a:prstGeom prst="line">
                      <a:avLst/>
                    </a:prstGeom>
                    <a:ln w="15875">
                      <a:solidFill>
                        <a:srgbClr val="00B05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" name="Textfeld 16"/>
                  <p:cNvSpPr txBox="1"/>
                  <p:nvPr/>
                </p:nvSpPr>
                <p:spPr>
                  <a:xfrm>
                    <a:off x="4967725" y="4712366"/>
                    <a:ext cx="301475" cy="312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solidFill>
                          <a:srgbClr val="00B050"/>
                        </a:solidFill>
                      </a:rPr>
                      <a:t>M</a:t>
                    </a:r>
                  </a:p>
                </p:txBody>
              </p:sp>
              <p:sp>
                <p:nvSpPr>
                  <p:cNvPr id="18" name="Textfeld 17"/>
                  <p:cNvSpPr txBox="1"/>
                  <p:nvPr/>
                </p:nvSpPr>
                <p:spPr>
                  <a:xfrm>
                    <a:off x="6433268" y="4461309"/>
                    <a:ext cx="301475" cy="312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solidFill>
                          <a:srgbClr val="00B050"/>
                        </a:solidFill>
                      </a:rPr>
                      <a:t>M</a:t>
                    </a:r>
                  </a:p>
                </p:txBody>
              </p:sp>
              <p:sp>
                <p:nvSpPr>
                  <p:cNvPr id="19" name="Textfeld 18"/>
                  <p:cNvSpPr txBox="1"/>
                  <p:nvPr/>
                </p:nvSpPr>
                <p:spPr>
                  <a:xfrm>
                    <a:off x="5472773" y="3979632"/>
                    <a:ext cx="301475" cy="312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solidFill>
                          <a:srgbClr val="00B050"/>
                        </a:solidFill>
                      </a:rPr>
                      <a:t>M</a:t>
                    </a:r>
                  </a:p>
                </p:txBody>
              </p:sp>
            </p:grpSp>
            <p:grpSp>
              <p:nvGrpSpPr>
                <p:cNvPr id="10" name="Gruppieren 9"/>
                <p:cNvGrpSpPr/>
                <p:nvPr/>
              </p:nvGrpSpPr>
              <p:grpSpPr>
                <a:xfrm>
                  <a:off x="5009067" y="5198239"/>
                  <a:ext cx="301474" cy="395945"/>
                  <a:chOff x="5000238" y="5156298"/>
                  <a:chExt cx="301474" cy="395945"/>
                </a:xfrm>
              </p:grpSpPr>
              <p:cxnSp>
                <p:nvCxnSpPr>
                  <p:cNvPr id="14" name="Gerade Verbindung mit Pfeil 13"/>
                  <p:cNvCxnSpPr/>
                  <p:nvPr/>
                </p:nvCxnSpPr>
                <p:spPr>
                  <a:xfrm flipV="1">
                    <a:off x="5096185" y="5156298"/>
                    <a:ext cx="0" cy="280372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headEnd type="none"/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feld 14"/>
                  <p:cNvSpPr txBox="1"/>
                  <p:nvPr/>
                </p:nvSpPr>
                <p:spPr>
                  <a:xfrm>
                    <a:off x="5000238" y="5239862"/>
                    <a:ext cx="301474" cy="312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solidFill>
                          <a:srgbClr val="00B050"/>
                        </a:solidFill>
                      </a:rPr>
                      <a:t>F</a:t>
                    </a:r>
                  </a:p>
                </p:txBody>
              </p:sp>
            </p:grpSp>
            <p:grpSp>
              <p:nvGrpSpPr>
                <p:cNvPr id="11" name="Gruppieren 10"/>
                <p:cNvGrpSpPr/>
                <p:nvPr/>
              </p:nvGrpSpPr>
              <p:grpSpPr>
                <a:xfrm>
                  <a:off x="6511277" y="4917865"/>
                  <a:ext cx="301474" cy="388549"/>
                  <a:chOff x="5007772" y="5061527"/>
                  <a:chExt cx="301474" cy="388549"/>
                </a:xfrm>
              </p:grpSpPr>
              <p:cxnSp>
                <p:nvCxnSpPr>
                  <p:cNvPr id="12" name="Gerade Verbindung mit Pfeil 11"/>
                  <p:cNvCxnSpPr/>
                  <p:nvPr/>
                </p:nvCxnSpPr>
                <p:spPr>
                  <a:xfrm flipV="1">
                    <a:off x="5106136" y="5061527"/>
                    <a:ext cx="0" cy="280373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feld 12"/>
                  <p:cNvSpPr txBox="1"/>
                  <p:nvPr/>
                </p:nvSpPr>
                <p:spPr>
                  <a:xfrm>
                    <a:off x="5007772" y="5137695"/>
                    <a:ext cx="301474" cy="312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solidFill>
                          <a:srgbClr val="00B050"/>
                        </a:solidFill>
                      </a:rPr>
                      <a:t>F</a:t>
                    </a:r>
                  </a:p>
                </p:txBody>
              </p:sp>
            </p:grpSp>
          </p:grpSp>
          <p:grpSp>
            <p:nvGrpSpPr>
              <p:cNvPr id="102" name="Gruppieren 101"/>
              <p:cNvGrpSpPr/>
              <p:nvPr/>
            </p:nvGrpSpPr>
            <p:grpSpPr>
              <a:xfrm>
                <a:off x="4779075" y="4581128"/>
                <a:ext cx="1377101" cy="556344"/>
                <a:chOff x="4347027" y="4695773"/>
                <a:chExt cx="1377101" cy="556344"/>
              </a:xfrm>
            </p:grpSpPr>
            <p:grpSp>
              <p:nvGrpSpPr>
                <p:cNvPr id="103" name="Gruppieren 102"/>
                <p:cNvGrpSpPr/>
                <p:nvPr/>
              </p:nvGrpSpPr>
              <p:grpSpPr>
                <a:xfrm>
                  <a:off x="4347027" y="4695773"/>
                  <a:ext cx="1377101" cy="556344"/>
                  <a:chOff x="2520016" y="4606301"/>
                  <a:chExt cx="1377101" cy="556344"/>
                </a:xfrm>
              </p:grpSpPr>
              <p:sp>
                <p:nvSpPr>
                  <p:cNvPr id="105" name="Rechteck 104"/>
                  <p:cNvSpPr/>
                  <p:nvPr/>
                </p:nvSpPr>
                <p:spPr>
                  <a:xfrm>
                    <a:off x="2524236" y="4638292"/>
                    <a:ext cx="1277564" cy="5243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B050">
                        <a:alpha val="35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06" name="Textfeld 105"/>
                  <p:cNvSpPr txBox="1"/>
                  <p:nvPr/>
                </p:nvSpPr>
                <p:spPr>
                  <a:xfrm>
                    <a:off x="2520016" y="4606301"/>
                    <a:ext cx="13771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b="1" dirty="0">
                        <a:solidFill>
                          <a:srgbClr val="00B050"/>
                        </a:solidFill>
                      </a:rPr>
                      <a:t>I</a:t>
                    </a:r>
                    <a:r>
                      <a:rPr lang="de-DE" sz="1100" dirty="0">
                        <a:solidFill>
                          <a:srgbClr val="00B050"/>
                        </a:solidFill>
                      </a:rPr>
                      <a:t>nverse</a:t>
                    </a:r>
                    <a:r>
                      <a:rPr lang="de-DE" sz="1600" dirty="0">
                        <a:solidFill>
                          <a:srgbClr val="00B050"/>
                        </a:solidFill>
                      </a:rPr>
                      <a:t> </a:t>
                    </a:r>
                    <a:r>
                      <a:rPr lang="de-DE" sz="1600" b="1" dirty="0">
                        <a:solidFill>
                          <a:srgbClr val="00B050"/>
                        </a:solidFill>
                      </a:rPr>
                      <a:t>D</a:t>
                    </a:r>
                    <a:r>
                      <a:rPr lang="de-DE" sz="1100" dirty="0">
                        <a:solidFill>
                          <a:srgbClr val="00B050"/>
                        </a:solidFill>
                      </a:rPr>
                      <a:t>ynamics</a:t>
                    </a:r>
                  </a:p>
                </p:txBody>
              </p:sp>
            </p:grpSp>
            <p:sp>
              <p:nvSpPr>
                <p:cNvPr id="104" name="Textfeld 103"/>
                <p:cNvSpPr txBox="1"/>
                <p:nvPr/>
              </p:nvSpPr>
              <p:spPr>
                <a:xfrm>
                  <a:off x="4357682" y="4968838"/>
                  <a:ext cx="104550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dirty="0">
                      <a:solidFill>
                        <a:srgbClr val="00B050"/>
                      </a:solidFill>
                    </a:rPr>
                    <a:t>forces, torques</a:t>
                  </a:r>
                </a:p>
              </p:txBody>
            </p:sp>
          </p:grpSp>
          <p:pic>
            <p:nvPicPr>
              <p:cNvPr id="165" name="Picture 6" descr="http://www.clker.com/cliparts/a/5/9/7/12071567031590994625kml_Document.svg.hi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5539298"/>
                <a:ext cx="287395" cy="39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Textfeld 165"/>
              <p:cNvSpPr txBox="1"/>
              <p:nvPr/>
            </p:nvSpPr>
            <p:spPr>
              <a:xfrm>
                <a:off x="5760000" y="5483422"/>
                <a:ext cx="11351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body model,</a:t>
                </a:r>
              </a:p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mass distribution,</a:t>
                </a:r>
              </a:p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inertia matrix, … </a:t>
                </a:r>
              </a:p>
            </p:txBody>
          </p:sp>
          <p:cxnSp>
            <p:nvCxnSpPr>
              <p:cNvPr id="167" name="Gerader Verbinder 166"/>
              <p:cNvCxnSpPr/>
              <p:nvPr/>
            </p:nvCxnSpPr>
            <p:spPr>
              <a:xfrm>
                <a:off x="5652120" y="5176842"/>
                <a:ext cx="0" cy="325485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Pfeil nach rechts 169"/>
              <p:cNvSpPr/>
              <p:nvPr/>
            </p:nvSpPr>
            <p:spPr>
              <a:xfrm>
                <a:off x="4211960" y="4761456"/>
                <a:ext cx="409040" cy="20640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32" name="Picture 8" descr="https://upload.wikimedia.org/wikipedia/commons/thumb/d/d8/Symbol_Differential_pressure_measuring_instrument.svg/676px-Symbol_Differential_pressure_measuring_instrument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3963" y="5502327"/>
                <a:ext cx="302807" cy="4591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8" name="Gerader Verbinder 187"/>
              <p:cNvCxnSpPr/>
              <p:nvPr/>
            </p:nvCxnSpPr>
            <p:spPr>
              <a:xfrm>
                <a:off x="5214114" y="5176842"/>
                <a:ext cx="0" cy="325485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Textfeld 188"/>
              <p:cNvSpPr txBox="1"/>
              <p:nvPr/>
            </p:nvSpPr>
            <p:spPr>
              <a:xfrm>
                <a:off x="4283968" y="5517232"/>
                <a:ext cx="10078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external </a:t>
                </a:r>
              </a:p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forces, GRF, …</a:t>
                </a:r>
              </a:p>
            </p:txBody>
          </p:sp>
        </p:grpSp>
        <p:sp>
          <p:nvSpPr>
            <p:cNvPr id="1034" name="Rechteck 1033"/>
            <p:cNvSpPr/>
            <p:nvPr/>
          </p:nvSpPr>
          <p:spPr>
            <a:xfrm rot="19920000">
              <a:off x="5598077" y="2749486"/>
              <a:ext cx="546269" cy="6664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hteck 203"/>
            <p:cNvSpPr/>
            <p:nvPr/>
          </p:nvSpPr>
          <p:spPr>
            <a:xfrm rot="18840000">
              <a:off x="5070239" y="3224952"/>
              <a:ext cx="340929" cy="6224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hteck 204"/>
            <p:cNvSpPr/>
            <p:nvPr/>
          </p:nvSpPr>
          <p:spPr>
            <a:xfrm rot="12591232">
              <a:off x="5656946" y="3128560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Rechteck 205"/>
            <p:cNvSpPr/>
            <p:nvPr/>
          </p:nvSpPr>
          <p:spPr>
            <a:xfrm rot="9240000">
              <a:off x="5654070" y="3497867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Rechteck 206"/>
            <p:cNvSpPr/>
            <p:nvPr/>
          </p:nvSpPr>
          <p:spPr>
            <a:xfrm rot="8810763">
              <a:off x="4584909" y="3655687"/>
              <a:ext cx="293446" cy="611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Rechteck 207"/>
            <p:cNvSpPr/>
            <p:nvPr/>
          </p:nvSpPr>
          <p:spPr>
            <a:xfrm rot="14160000">
              <a:off x="6249529" y="2793389"/>
              <a:ext cx="347542" cy="5845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Rechteck 208"/>
            <p:cNvSpPr/>
            <p:nvPr/>
          </p:nvSpPr>
          <p:spPr>
            <a:xfrm rot="12900000">
              <a:off x="5862380" y="2388233"/>
              <a:ext cx="314097" cy="5990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57732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Musculoskeletal Modelling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pic>
        <p:nvPicPr>
          <p:cNvPr id="3076" name="Picture 4" descr="https://upload.wikimedia.org/wikipedia/commons/3/3e/Lengthten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8" y="4189090"/>
            <a:ext cx="2888226" cy="213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/>
          <p:cNvGrpSpPr/>
          <p:nvPr/>
        </p:nvGrpSpPr>
        <p:grpSpPr>
          <a:xfrm>
            <a:off x="4571524" y="748258"/>
            <a:ext cx="3816899" cy="5489054"/>
            <a:chOff x="4571524" y="748258"/>
            <a:chExt cx="3816899" cy="5489054"/>
          </a:xfrm>
        </p:grpSpPr>
        <p:grpSp>
          <p:nvGrpSpPr>
            <p:cNvPr id="6" name="Gruppieren 5"/>
            <p:cNvGrpSpPr/>
            <p:nvPr/>
          </p:nvGrpSpPr>
          <p:grpSpPr>
            <a:xfrm>
              <a:off x="4785490" y="748258"/>
              <a:ext cx="3602933" cy="1618045"/>
              <a:chOff x="6828125" y="1145375"/>
              <a:chExt cx="3072466" cy="1618045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6828125" y="1161821"/>
                <a:ext cx="2736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accent1">
                        <a:lumMod val="75000"/>
                      </a:schemeClr>
                    </a:solidFill>
                  </a:rPr>
                  <a:t>Musculo Tendon Unit (MTU)</a:t>
                </a:r>
                <a:endParaRPr lang="de-DE" sz="1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6971952" y="1593869"/>
                <a:ext cx="292863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abstract model of 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motor neurons</a:t>
                </a:r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 including all 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innervated muscle fibers </a:t>
                </a:r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and the 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tendon</a:t>
                </a:r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 of a 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commonly controlled skeletal muscle based on hill‘s model</a:t>
                </a:r>
              </a:p>
              <a:p>
                <a:endParaRPr lang="de-DE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hteck 4"/>
                  <p:cNvSpPr/>
                  <p:nvPr/>
                </p:nvSpPr>
                <p:spPr>
                  <a:xfrm>
                    <a:off x="9152692" y="1145375"/>
                    <a:ext cx="41173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0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oMath>
                      </m:oMathPara>
                    </a14:m>
                    <a:endParaRPr lang="de-DE" sz="2000" b="1" dirty="0"/>
                  </a:p>
                </p:txBody>
              </p:sp>
            </mc:Choice>
            <mc:Fallback xmlns="">
              <p:sp>
                <p:nvSpPr>
                  <p:cNvPr id="5" name="Rechteck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2692" y="1145375"/>
                    <a:ext cx="411737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Gerader Verbinder 18"/>
            <p:cNvCxnSpPr/>
            <p:nvPr/>
          </p:nvCxnSpPr>
          <p:spPr>
            <a:xfrm>
              <a:off x="4571524" y="836527"/>
              <a:ext cx="19" cy="540078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25754"/>
            <a:ext cx="3692121" cy="3489813"/>
          </a:xfrm>
          <a:prstGeom prst="rect">
            <a:avLst/>
          </a:prstGeom>
        </p:spPr>
      </p:pic>
      <p:sp>
        <p:nvSpPr>
          <p:cNvPr id="186" name="Textfeld 185"/>
          <p:cNvSpPr txBox="1"/>
          <p:nvPr/>
        </p:nvSpPr>
        <p:spPr>
          <a:xfrm>
            <a:off x="323528" y="77098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Hill‘s muscle model</a:t>
            </a:r>
            <a:endParaRPr lang="de-DE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4571524" y="2274729"/>
            <a:ext cx="4428823" cy="3962583"/>
            <a:chOff x="4571524" y="2274729"/>
            <a:chExt cx="4428823" cy="3962583"/>
          </a:xfrm>
        </p:grpSpPr>
        <p:pic>
          <p:nvPicPr>
            <p:cNvPr id="111" name="Grafik 1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3573016"/>
              <a:ext cx="1043971" cy="2398138"/>
            </a:xfrm>
            <a:prstGeom prst="rect">
              <a:avLst/>
            </a:prstGeom>
          </p:spPr>
        </p:pic>
        <p:sp>
          <p:nvSpPr>
            <p:cNvPr id="194" name="Textfeld 193"/>
            <p:cNvSpPr txBox="1"/>
            <p:nvPr/>
          </p:nvSpPr>
          <p:spPr>
            <a:xfrm>
              <a:off x="4790234" y="2564904"/>
              <a:ext cx="2736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Musculoskeletal Models</a:t>
              </a:r>
            </a:p>
            <a:p>
              <a:endParaRPr lang="de-DE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028" name="Picture 4" descr="https://upload.wikimedia.org/wikipedia/en/b/b5/OpenSim_GUI_1.1_By_A_Habib_2007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112922"/>
              <a:ext cx="3038743" cy="31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Gerader Verbinder 29"/>
            <p:cNvCxnSpPr/>
            <p:nvPr/>
          </p:nvCxnSpPr>
          <p:spPr>
            <a:xfrm>
              <a:off x="4571524" y="2274729"/>
              <a:ext cx="4198480" cy="2143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210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Muscular Redundancy and the DOF Problem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697843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grpSp>
        <p:nvGrpSpPr>
          <p:cNvPr id="1085" name="Gruppieren 1084"/>
          <p:cNvGrpSpPr/>
          <p:nvPr/>
        </p:nvGrpSpPr>
        <p:grpSpPr>
          <a:xfrm>
            <a:off x="2470922" y="1539183"/>
            <a:ext cx="4283320" cy="3960440"/>
            <a:chOff x="2482154" y="1102627"/>
            <a:chExt cx="4283320" cy="3960440"/>
          </a:xfrm>
        </p:grpSpPr>
        <p:pic>
          <p:nvPicPr>
            <p:cNvPr id="107" name="Grafik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23" y="1432803"/>
              <a:ext cx="1467232" cy="3630264"/>
            </a:xfrm>
            <a:prstGeom prst="rect">
              <a:avLst/>
            </a:prstGeom>
          </p:spPr>
        </p:pic>
        <p:grpSp>
          <p:nvGrpSpPr>
            <p:cNvPr id="1083" name="Gruppieren 1082"/>
            <p:cNvGrpSpPr/>
            <p:nvPr/>
          </p:nvGrpSpPr>
          <p:grpSpPr>
            <a:xfrm>
              <a:off x="2539867" y="1102627"/>
              <a:ext cx="2202778" cy="2822854"/>
              <a:chOff x="2483768" y="1611096"/>
              <a:chExt cx="2202778" cy="2822854"/>
            </a:xfrm>
          </p:grpSpPr>
          <p:cxnSp>
            <p:nvCxnSpPr>
              <p:cNvPr id="272" name="Gerader Verbinder 271"/>
              <p:cNvCxnSpPr>
                <a:endCxn id="262" idx="4"/>
              </p:cNvCxnSpPr>
              <p:nvPr/>
            </p:nvCxnSpPr>
            <p:spPr>
              <a:xfrm flipV="1">
                <a:off x="3173737" y="3350151"/>
                <a:ext cx="829398" cy="18631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Flussdiagramm: Datenträger mit direktem Zugriff 209"/>
              <p:cNvSpPr/>
              <p:nvPr/>
            </p:nvSpPr>
            <p:spPr>
              <a:xfrm rot="16200000">
                <a:off x="3584020" y="2700430"/>
                <a:ext cx="388099" cy="216025"/>
              </a:xfrm>
              <a:prstGeom prst="flowChartMagneticDrum">
                <a:avLst/>
              </a:prstGeom>
              <a:solidFill>
                <a:srgbClr val="FF000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1" name="Gerader Verbinder 210"/>
              <p:cNvCxnSpPr/>
              <p:nvPr/>
            </p:nvCxnSpPr>
            <p:spPr>
              <a:xfrm>
                <a:off x="3776532" y="2411534"/>
                <a:ext cx="0" cy="27852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Flussdiagramm: Datenträger mit direktem Zugriff 217"/>
              <p:cNvSpPr/>
              <p:nvPr/>
            </p:nvSpPr>
            <p:spPr>
              <a:xfrm rot="16200000">
                <a:off x="3596855" y="3700902"/>
                <a:ext cx="388099" cy="216025"/>
              </a:xfrm>
              <a:prstGeom prst="flowChartMagneticDrum">
                <a:avLst/>
              </a:prstGeom>
              <a:solidFill>
                <a:srgbClr val="FF000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9" name="Gerader Verbinder 218"/>
              <p:cNvCxnSpPr/>
              <p:nvPr/>
            </p:nvCxnSpPr>
            <p:spPr>
              <a:xfrm>
                <a:off x="3777160" y="3404340"/>
                <a:ext cx="0" cy="27344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/>
              <p:cNvCxnSpPr/>
              <p:nvPr/>
            </p:nvCxnSpPr>
            <p:spPr>
              <a:xfrm>
                <a:off x="3777160" y="3994643"/>
                <a:ext cx="0" cy="27852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extfeld 221"/>
              <p:cNvSpPr txBox="1"/>
              <p:nvPr/>
            </p:nvSpPr>
            <p:spPr>
              <a:xfrm>
                <a:off x="2494556" y="1611096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shoulder pitch</a:t>
                </a:r>
              </a:p>
            </p:txBody>
          </p:sp>
          <p:sp>
            <p:nvSpPr>
              <p:cNvPr id="223" name="Textfeld 222"/>
              <p:cNvSpPr txBox="1"/>
              <p:nvPr/>
            </p:nvSpPr>
            <p:spPr>
              <a:xfrm>
                <a:off x="2494556" y="2096965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shoulder roll</a:t>
                </a:r>
              </a:p>
            </p:txBody>
          </p:sp>
          <p:sp>
            <p:nvSpPr>
              <p:cNvPr id="224" name="Textfeld 223"/>
              <p:cNvSpPr txBox="1"/>
              <p:nvPr/>
            </p:nvSpPr>
            <p:spPr>
              <a:xfrm>
                <a:off x="2493101" y="2590245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shoulder yaw</a:t>
                </a:r>
              </a:p>
            </p:txBody>
          </p:sp>
          <p:cxnSp>
            <p:nvCxnSpPr>
              <p:cNvPr id="227" name="Gerader Verbinder 226"/>
              <p:cNvCxnSpPr>
                <a:endCxn id="210" idx="0"/>
              </p:cNvCxnSpPr>
              <p:nvPr/>
            </p:nvCxnSpPr>
            <p:spPr>
              <a:xfrm>
                <a:off x="3334561" y="2683316"/>
                <a:ext cx="335496" cy="12512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Gerader Verbinder 229"/>
              <p:cNvCxnSpPr>
                <a:endCxn id="201" idx="4"/>
              </p:cNvCxnSpPr>
              <p:nvPr/>
            </p:nvCxnSpPr>
            <p:spPr>
              <a:xfrm>
                <a:off x="3289451" y="2225448"/>
                <a:ext cx="363391" cy="13001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Textfeld 234"/>
              <p:cNvSpPr txBox="1"/>
              <p:nvPr/>
            </p:nvSpPr>
            <p:spPr>
              <a:xfrm>
                <a:off x="2485320" y="3086184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elbow pitch</a:t>
                </a:r>
              </a:p>
            </p:txBody>
          </p:sp>
          <p:sp>
            <p:nvSpPr>
              <p:cNvPr id="236" name="Textfeld 235"/>
              <p:cNvSpPr txBox="1"/>
              <p:nvPr/>
            </p:nvSpPr>
            <p:spPr>
              <a:xfrm>
                <a:off x="2486378" y="3850672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wrist yaw</a:t>
                </a:r>
              </a:p>
            </p:txBody>
          </p:sp>
          <p:sp>
            <p:nvSpPr>
              <p:cNvPr id="237" name="Textfeld 236"/>
              <p:cNvSpPr txBox="1"/>
              <p:nvPr/>
            </p:nvSpPr>
            <p:spPr>
              <a:xfrm>
                <a:off x="2483768" y="4142546"/>
                <a:ext cx="11351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wrist pitch</a:t>
                </a:r>
              </a:p>
            </p:txBody>
          </p:sp>
          <p:cxnSp>
            <p:nvCxnSpPr>
              <p:cNvPr id="238" name="Gerader Verbinder 237"/>
              <p:cNvCxnSpPr>
                <a:endCxn id="221" idx="3"/>
              </p:cNvCxnSpPr>
              <p:nvPr/>
            </p:nvCxnSpPr>
            <p:spPr>
              <a:xfrm>
                <a:off x="3191769" y="4277652"/>
                <a:ext cx="680607" cy="691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Gerader Verbinder 240"/>
              <p:cNvCxnSpPr/>
              <p:nvPr/>
            </p:nvCxnSpPr>
            <p:spPr>
              <a:xfrm>
                <a:off x="3243894" y="3210790"/>
                <a:ext cx="487206" cy="4183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Gerader Verbinder 242"/>
              <p:cNvCxnSpPr>
                <a:endCxn id="218" idx="0"/>
              </p:cNvCxnSpPr>
              <p:nvPr/>
            </p:nvCxnSpPr>
            <p:spPr>
              <a:xfrm flipV="1">
                <a:off x="3125780" y="3808914"/>
                <a:ext cx="557112" cy="1607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Flussdiagramm: Datenträger mit direktem Zugriff 220"/>
              <p:cNvSpPr/>
              <p:nvPr/>
            </p:nvSpPr>
            <p:spPr>
              <a:xfrm rot="874160">
                <a:off x="3542907" y="4217926"/>
                <a:ext cx="498209" cy="216024"/>
              </a:xfrm>
              <a:prstGeom prst="flowChartMagneticDrum">
                <a:avLst/>
              </a:prstGeom>
              <a:solidFill>
                <a:srgbClr val="00B05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070" name="Gruppieren 1069"/>
              <p:cNvGrpSpPr/>
              <p:nvPr/>
            </p:nvGrpSpPr>
            <p:grpSpPr>
              <a:xfrm>
                <a:off x="3627309" y="2064151"/>
                <a:ext cx="620011" cy="319693"/>
                <a:chOff x="3627309" y="2064151"/>
                <a:chExt cx="620011" cy="319693"/>
              </a:xfrm>
            </p:grpSpPr>
            <p:sp>
              <p:nvSpPr>
                <p:cNvPr id="252" name="Flussdiagramm: Datenträger mit direktem Zugriff 251"/>
                <p:cNvSpPr/>
                <p:nvPr/>
              </p:nvSpPr>
              <p:spPr>
                <a:xfrm rot="8722278">
                  <a:off x="3770936" y="2064151"/>
                  <a:ext cx="288275" cy="220567"/>
                </a:xfrm>
                <a:prstGeom prst="flowChartMagneticDrum">
                  <a:avLst/>
                </a:prstGeom>
                <a:solidFill>
                  <a:srgbClr val="2599D1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1" name="Flussdiagramm: Datenträger mit direktem Zugriff 200"/>
                <p:cNvSpPr/>
                <p:nvPr/>
              </p:nvSpPr>
              <p:spPr>
                <a:xfrm rot="8722278">
                  <a:off x="3627309" y="2163277"/>
                  <a:ext cx="288275" cy="220567"/>
                </a:xfrm>
                <a:prstGeom prst="flowChartMagneticDrum">
                  <a:avLst/>
                </a:prstGeom>
                <a:solidFill>
                  <a:srgbClr val="2599D1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8" name="Flussdiagramm: Datenträger mit direktem Zugriff 1037"/>
                <p:cNvSpPr/>
                <p:nvPr/>
              </p:nvSpPr>
              <p:spPr>
                <a:xfrm rot="874160">
                  <a:off x="3749111" y="2148795"/>
                  <a:ext cx="498209" cy="216024"/>
                </a:xfrm>
                <a:prstGeom prst="flowChartMagneticDrum">
                  <a:avLst/>
                </a:prstGeom>
                <a:solidFill>
                  <a:srgbClr val="00B050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00" name="Gerader Verbinder 199"/>
              <p:cNvCxnSpPr/>
              <p:nvPr/>
            </p:nvCxnSpPr>
            <p:spPr>
              <a:xfrm>
                <a:off x="4155706" y="2299228"/>
                <a:ext cx="530840" cy="140949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Gerader Verbinder 224"/>
              <p:cNvCxnSpPr/>
              <p:nvPr/>
            </p:nvCxnSpPr>
            <p:spPr>
              <a:xfrm>
                <a:off x="3380013" y="1740102"/>
                <a:ext cx="528631" cy="4954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4" name="Gruppieren 1073"/>
              <p:cNvGrpSpPr/>
              <p:nvPr/>
            </p:nvGrpSpPr>
            <p:grpSpPr>
              <a:xfrm>
                <a:off x="3536643" y="3137178"/>
                <a:ext cx="481033" cy="319693"/>
                <a:chOff x="3532220" y="3186280"/>
                <a:chExt cx="481033" cy="319693"/>
              </a:xfrm>
            </p:grpSpPr>
            <p:sp>
              <p:nvSpPr>
                <p:cNvPr id="266" name="Flussdiagramm: Datenträger mit direktem Zugriff 265"/>
                <p:cNvSpPr/>
                <p:nvPr/>
              </p:nvSpPr>
              <p:spPr>
                <a:xfrm rot="874160">
                  <a:off x="3532220" y="3205889"/>
                  <a:ext cx="278287" cy="216024"/>
                </a:xfrm>
                <a:prstGeom prst="flowChartMagneticDrum">
                  <a:avLst/>
                </a:prstGeom>
                <a:solidFill>
                  <a:srgbClr val="00B050"/>
                </a:soli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259" name="Gruppieren 258"/>
                <p:cNvGrpSpPr/>
                <p:nvPr/>
              </p:nvGrpSpPr>
              <p:grpSpPr>
                <a:xfrm>
                  <a:off x="3581351" y="3186280"/>
                  <a:ext cx="431902" cy="319693"/>
                  <a:chOff x="4211827" y="2111177"/>
                  <a:chExt cx="431902" cy="319693"/>
                </a:xfrm>
              </p:grpSpPr>
              <p:sp>
                <p:nvSpPr>
                  <p:cNvPr id="260" name="Flussdiagramm: Datenträger mit direktem Zugriff 259"/>
                  <p:cNvSpPr/>
                  <p:nvPr/>
                </p:nvSpPr>
                <p:spPr>
                  <a:xfrm rot="8722278">
                    <a:off x="4355454" y="2111177"/>
                    <a:ext cx="288275" cy="220567"/>
                  </a:xfrm>
                  <a:prstGeom prst="flowChartMagneticDrum">
                    <a:avLst/>
                  </a:prstGeom>
                  <a:solidFill>
                    <a:srgbClr val="2599D1"/>
                  </a:solidFill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Flussdiagramm: Datenträger mit direktem Zugriff 260"/>
                  <p:cNvSpPr/>
                  <p:nvPr/>
                </p:nvSpPr>
                <p:spPr>
                  <a:xfrm rot="8722278">
                    <a:off x="4211827" y="2210303"/>
                    <a:ext cx="288275" cy="220567"/>
                  </a:xfrm>
                  <a:prstGeom prst="flowChartMagneticDrum">
                    <a:avLst/>
                  </a:prstGeom>
                  <a:solidFill>
                    <a:srgbClr val="2599D1"/>
                  </a:solidFill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2" name="Flussdiagramm: Datenträger mit direktem Zugriff 261"/>
                  <p:cNvSpPr/>
                  <p:nvPr/>
                </p:nvSpPr>
                <p:spPr>
                  <a:xfrm rot="874160">
                    <a:off x="4355375" y="2181136"/>
                    <a:ext cx="278287" cy="216024"/>
                  </a:xfrm>
                  <a:prstGeom prst="flowChartMagneticDrum">
                    <a:avLst/>
                  </a:prstGeom>
                  <a:solidFill>
                    <a:srgbClr val="00B050"/>
                  </a:solidFill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cxnSp>
            <p:nvCxnSpPr>
              <p:cNvPr id="216" name="Gerader Verbinder 215"/>
              <p:cNvCxnSpPr/>
              <p:nvPr/>
            </p:nvCxnSpPr>
            <p:spPr>
              <a:xfrm>
                <a:off x="3770292" y="3003088"/>
                <a:ext cx="1154" cy="17522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feld 270"/>
              <p:cNvSpPr txBox="1"/>
              <p:nvPr/>
            </p:nvSpPr>
            <p:spPr>
              <a:xfrm>
                <a:off x="2491119" y="3421518"/>
                <a:ext cx="927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elbow roll</a:t>
                </a:r>
              </a:p>
            </p:txBody>
          </p:sp>
        </p:grpSp>
        <p:sp>
          <p:nvSpPr>
            <p:cNvPr id="280" name="Textfeld 279"/>
            <p:cNvSpPr txBox="1"/>
            <p:nvPr/>
          </p:nvSpPr>
          <p:spPr>
            <a:xfrm>
              <a:off x="2482154" y="4303041"/>
              <a:ext cx="4283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Arm excluding hand: </a:t>
              </a:r>
            </a:p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7 kinematic DOF but &gt; 20 skeletal muscles</a:t>
              </a:r>
            </a:p>
          </p:txBody>
        </p:sp>
      </p:grpSp>
      <p:sp>
        <p:nvSpPr>
          <p:cNvPr id="282" name="Textfeld 281"/>
          <p:cNvSpPr txBox="1"/>
          <p:nvPr/>
        </p:nvSpPr>
        <p:spPr>
          <a:xfrm>
            <a:off x="2253186" y="5949803"/>
            <a:ext cx="531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6" name="Textfeld 285"/>
          <p:cNvSpPr txBox="1"/>
          <p:nvPr/>
        </p:nvSpPr>
        <p:spPr>
          <a:xfrm>
            <a:off x="3413623" y="4725144"/>
            <a:ext cx="238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complex mapping!</a:t>
            </a:r>
          </a:p>
        </p:txBody>
      </p:sp>
      <p:sp>
        <p:nvSpPr>
          <p:cNvPr id="287" name="Textfeld 286"/>
          <p:cNvSpPr txBox="1"/>
          <p:nvPr/>
        </p:nvSpPr>
        <p:spPr>
          <a:xfrm>
            <a:off x="1353548" y="5518973"/>
            <a:ext cx="615636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joints are over-actuated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 muscle system is underconstrained </a:t>
            </a:r>
          </a:p>
          <a:p>
            <a:pPr marL="285750" indent="-285750" algn="ctr">
              <a:buFont typeface="Wingdings" panose="05000000000000000000" pitchFamily="2" charset="2"/>
              <a:buChar char="ó"/>
            </a:pPr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multiple solutions of the inverse muscle Jacobian</a:t>
            </a:r>
          </a:p>
        </p:txBody>
      </p:sp>
      <p:grpSp>
        <p:nvGrpSpPr>
          <p:cNvPr id="153" name="Gruppieren 152"/>
          <p:cNvGrpSpPr/>
          <p:nvPr/>
        </p:nvGrpSpPr>
        <p:grpSpPr>
          <a:xfrm>
            <a:off x="2245119" y="1969578"/>
            <a:ext cx="4355849" cy="2668584"/>
            <a:chOff x="2245119" y="1969578"/>
            <a:chExt cx="4355849" cy="2668584"/>
          </a:xfrm>
        </p:grpSpPr>
        <p:grpSp>
          <p:nvGrpSpPr>
            <p:cNvPr id="111" name="Gruppieren 110"/>
            <p:cNvGrpSpPr/>
            <p:nvPr/>
          </p:nvGrpSpPr>
          <p:grpSpPr>
            <a:xfrm>
              <a:off x="2245119" y="2438750"/>
              <a:ext cx="4355849" cy="2199412"/>
              <a:chOff x="2245119" y="2438750"/>
              <a:chExt cx="4355849" cy="2199412"/>
            </a:xfrm>
          </p:grpSpPr>
          <p:grpSp>
            <p:nvGrpSpPr>
              <p:cNvPr id="1035" name="Gruppieren 1034"/>
              <p:cNvGrpSpPr/>
              <p:nvPr/>
            </p:nvGrpSpPr>
            <p:grpSpPr>
              <a:xfrm>
                <a:off x="2411760" y="2438750"/>
                <a:ext cx="1725821" cy="1976104"/>
                <a:chOff x="4584909" y="2027879"/>
                <a:chExt cx="2166036" cy="2480160"/>
              </a:xfrm>
            </p:grpSpPr>
            <p:grpSp>
              <p:nvGrpSpPr>
                <p:cNvPr id="16" name="Gruppieren 15"/>
                <p:cNvGrpSpPr/>
                <p:nvPr/>
              </p:nvGrpSpPr>
              <p:grpSpPr>
                <a:xfrm rot="1026488">
                  <a:off x="4687052" y="2027879"/>
                  <a:ext cx="2063893" cy="2480160"/>
                  <a:chOff x="827584" y="1489097"/>
                  <a:chExt cx="2992524" cy="3596087"/>
                </a:xfrm>
              </p:grpSpPr>
              <p:cxnSp>
                <p:nvCxnSpPr>
                  <p:cNvPr id="20" name="Gerader Verbinder 19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Gerader Verbinder 20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r Verbinder 21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Gerader Verbinder 22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Gerader Verbinder 23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r Verbinder 24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r Verbinder 25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r Verbinder 26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r Verbinder 27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r Verbinder 28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r Verbinder 29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r Verbinder 30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r Verbinder 31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r Verbinder 32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34" name="Rechteck 103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4" name="Rechteck 203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Rechteck 204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6" name="Rechteck 205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7" name="Rechteck 206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8" name="Rechteck 207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9" name="Rechteck 208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4" name="Textfeld 193"/>
              <p:cNvSpPr txBox="1"/>
              <p:nvPr/>
            </p:nvSpPr>
            <p:spPr>
              <a:xfrm>
                <a:off x="2245119" y="4376552"/>
                <a:ext cx="17264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00B050"/>
                    </a:solidFill>
                  </a:rPr>
                  <a:t>segment forces, torques</a:t>
                </a:r>
              </a:p>
            </p:txBody>
          </p:sp>
          <p:sp>
            <p:nvSpPr>
              <p:cNvPr id="195" name="Textfeld 194"/>
              <p:cNvSpPr txBox="1"/>
              <p:nvPr/>
            </p:nvSpPr>
            <p:spPr>
              <a:xfrm>
                <a:off x="4806367" y="4376552"/>
                <a:ext cx="17946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rgbClr val="C00000"/>
                    </a:solidFill>
                  </a:rPr>
                  <a:t>muscle activation and forces </a:t>
                </a:r>
              </a:p>
            </p:txBody>
          </p:sp>
          <p:sp>
            <p:nvSpPr>
              <p:cNvPr id="110" name="Bogen 109"/>
              <p:cNvSpPr/>
              <p:nvPr/>
            </p:nvSpPr>
            <p:spPr>
              <a:xfrm rot="8260013">
                <a:off x="3433004" y="2717014"/>
                <a:ext cx="1826406" cy="1758932"/>
              </a:xfrm>
              <a:prstGeom prst="arc">
                <a:avLst/>
              </a:prstGeom>
              <a:ln w="12700"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94" name="Grafik 29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886" y="1969578"/>
              <a:ext cx="1086597" cy="2496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145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The (classical) Optimization Approach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15954" y="1475492"/>
            <a:ext cx="55278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Idea: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Pick the solution that minimizes total muscle stress!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660232" y="1575885"/>
            <a:ext cx="2016224" cy="1355262"/>
            <a:chOff x="2411760" y="1969578"/>
            <a:chExt cx="3728723" cy="250636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2411760" y="2438750"/>
              <a:ext cx="2847650" cy="2037196"/>
              <a:chOff x="2411760" y="2438750"/>
              <a:chExt cx="2847650" cy="2037196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2411760" y="2438750"/>
                <a:ext cx="1725821" cy="1976104"/>
                <a:chOff x="4584909" y="2027879"/>
                <a:chExt cx="2166036" cy="2480160"/>
              </a:xfrm>
            </p:grpSpPr>
            <p:grpSp>
              <p:nvGrpSpPr>
                <p:cNvPr id="13" name="Gruppieren 12"/>
                <p:cNvGrpSpPr/>
                <p:nvPr/>
              </p:nvGrpSpPr>
              <p:grpSpPr>
                <a:xfrm rot="1026488">
                  <a:off x="4687052" y="2027879"/>
                  <a:ext cx="2063893" cy="2480160"/>
                  <a:chOff x="827584" y="1489097"/>
                  <a:chExt cx="2992524" cy="3596087"/>
                </a:xfrm>
              </p:grpSpPr>
              <p:cxnSp>
                <p:nvCxnSpPr>
                  <p:cNvPr id="21" name="Gerader Verbinder 20"/>
                  <p:cNvCxnSpPr/>
                  <p:nvPr/>
                </p:nvCxnSpPr>
                <p:spPr>
                  <a:xfrm flipV="1">
                    <a:off x="827584" y="3933056"/>
                    <a:ext cx="593988" cy="72008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r Verbinder 21"/>
                  <p:cNvCxnSpPr/>
                  <p:nvPr/>
                </p:nvCxnSpPr>
                <p:spPr>
                  <a:xfrm flipV="1">
                    <a:off x="1425074" y="2976639"/>
                    <a:ext cx="482630" cy="9564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Gerader Verbinder 22"/>
                  <p:cNvCxnSpPr/>
                  <p:nvPr/>
                </p:nvCxnSpPr>
                <p:spPr>
                  <a:xfrm flipH="1" flipV="1">
                    <a:off x="1907705" y="2977918"/>
                    <a:ext cx="1093103" cy="23505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Gerader Verbinder 23"/>
                  <p:cNvCxnSpPr/>
                  <p:nvPr/>
                </p:nvCxnSpPr>
                <p:spPr>
                  <a:xfrm flipV="1">
                    <a:off x="2154118" y="3212976"/>
                    <a:ext cx="846690" cy="79208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r Verbinder 24"/>
                  <p:cNvCxnSpPr/>
                  <p:nvPr/>
                </p:nvCxnSpPr>
                <p:spPr>
                  <a:xfrm>
                    <a:off x="2154118" y="4005064"/>
                    <a:ext cx="251926" cy="353217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r Verbinder 25"/>
                  <p:cNvCxnSpPr/>
                  <p:nvPr/>
                </p:nvCxnSpPr>
                <p:spPr>
                  <a:xfrm>
                    <a:off x="827584" y="4653136"/>
                    <a:ext cx="216024" cy="43204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r Verbinder 26"/>
                  <p:cNvCxnSpPr/>
                  <p:nvPr/>
                </p:nvCxnSpPr>
                <p:spPr>
                  <a:xfrm flipH="1">
                    <a:off x="1907706" y="2105834"/>
                    <a:ext cx="864094" cy="87080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r Verbinder 27"/>
                  <p:cNvCxnSpPr/>
                  <p:nvPr/>
                </p:nvCxnSpPr>
                <p:spPr>
                  <a:xfrm flipH="1">
                    <a:off x="2771800" y="2040985"/>
                    <a:ext cx="556424" cy="70775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r Verbinder 28"/>
                  <p:cNvCxnSpPr/>
                  <p:nvPr/>
                </p:nvCxnSpPr>
                <p:spPr>
                  <a:xfrm>
                    <a:off x="1986602" y="1864126"/>
                    <a:ext cx="785198" cy="248913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r Verbinder 29"/>
                  <p:cNvCxnSpPr/>
                  <p:nvPr/>
                </p:nvCxnSpPr>
                <p:spPr>
                  <a:xfrm>
                    <a:off x="1331639" y="1802587"/>
                    <a:ext cx="654962" cy="6153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r Verbinder 30"/>
                  <p:cNvCxnSpPr/>
                  <p:nvPr/>
                </p:nvCxnSpPr>
                <p:spPr>
                  <a:xfrm>
                    <a:off x="1259632" y="1489097"/>
                    <a:ext cx="72008" cy="31197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r Verbinder 31"/>
                  <p:cNvCxnSpPr/>
                  <p:nvPr/>
                </p:nvCxnSpPr>
                <p:spPr>
                  <a:xfrm>
                    <a:off x="2768066" y="2104555"/>
                    <a:ext cx="651806" cy="520146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r Verbinder 32"/>
                  <p:cNvCxnSpPr/>
                  <p:nvPr/>
                </p:nvCxnSpPr>
                <p:spPr>
                  <a:xfrm flipH="1">
                    <a:off x="3419872" y="2113039"/>
                    <a:ext cx="400236" cy="511662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r Verbinder 33"/>
                  <p:cNvCxnSpPr/>
                  <p:nvPr/>
                </p:nvCxnSpPr>
                <p:spPr>
                  <a:xfrm>
                    <a:off x="3820108" y="1968931"/>
                    <a:ext cx="0" cy="144108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Rechteck 13"/>
                <p:cNvSpPr/>
                <p:nvPr/>
              </p:nvSpPr>
              <p:spPr>
                <a:xfrm rot="19920000">
                  <a:off x="5598077" y="2749486"/>
                  <a:ext cx="546269" cy="6664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" name="Rechteck 14"/>
                <p:cNvSpPr/>
                <p:nvPr/>
              </p:nvSpPr>
              <p:spPr>
                <a:xfrm rot="18840000">
                  <a:off x="5070239" y="3224952"/>
                  <a:ext cx="340929" cy="6224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>
                <a:xfrm rot="12591232">
                  <a:off x="5656946" y="3128560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Rechteck 16"/>
                <p:cNvSpPr/>
                <p:nvPr/>
              </p:nvSpPr>
              <p:spPr>
                <a:xfrm rot="9240000">
                  <a:off x="5654070" y="3497867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Rechteck 17"/>
                <p:cNvSpPr/>
                <p:nvPr/>
              </p:nvSpPr>
              <p:spPr>
                <a:xfrm rot="8810763">
                  <a:off x="4584909" y="3655687"/>
                  <a:ext cx="293446" cy="6118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Rechteck 18"/>
                <p:cNvSpPr/>
                <p:nvPr/>
              </p:nvSpPr>
              <p:spPr>
                <a:xfrm rot="14160000">
                  <a:off x="6249529" y="2793389"/>
                  <a:ext cx="347542" cy="5845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" name="Rechteck 19"/>
                <p:cNvSpPr/>
                <p:nvPr/>
              </p:nvSpPr>
              <p:spPr>
                <a:xfrm rot="12900000">
                  <a:off x="5862380" y="2388233"/>
                  <a:ext cx="314097" cy="5990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2" name="Bogen 11"/>
              <p:cNvSpPr/>
              <p:nvPr/>
            </p:nvSpPr>
            <p:spPr>
              <a:xfrm rot="8145641">
                <a:off x="3433004" y="2717014"/>
                <a:ext cx="1826406" cy="1758932"/>
              </a:xfrm>
              <a:prstGeom prst="arc">
                <a:avLst/>
              </a:prstGeom>
              <a:ln w="12700"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886" y="1969578"/>
              <a:ext cx="1086597" cy="2496056"/>
            </a:xfrm>
            <a:prstGeom prst="rect">
              <a:avLst/>
            </a:prstGeom>
          </p:spPr>
        </p:pic>
      </p:grpSp>
      <p:grpSp>
        <p:nvGrpSpPr>
          <p:cNvPr id="42" name="Gruppieren 41"/>
          <p:cNvGrpSpPr/>
          <p:nvPr/>
        </p:nvGrpSpPr>
        <p:grpSpPr>
          <a:xfrm>
            <a:off x="515954" y="2043262"/>
            <a:ext cx="7512430" cy="2361079"/>
            <a:chOff x="515954" y="2043262"/>
            <a:chExt cx="7512430" cy="2361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515954" y="2043262"/>
                  <a:ext cx="7512430" cy="9456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Treat the desired / measured dynamics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as </a:t>
                  </a:r>
                  <a:r>
                    <a:rPr lang="de-DE" b="1" dirty="0">
                      <a:solidFill>
                        <a:srgbClr val="00B050"/>
                      </a:solidFill>
                    </a:rPr>
                    <a:t>constraints</a:t>
                  </a:r>
                </a:p>
                <a:p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and the sum of generating muscle forces / activation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lang="de-DE" dirty="0">
                    <a:solidFill>
                      <a:srgbClr val="C00000"/>
                    </a:solidFill>
                  </a:endParaRPr>
                </a:p>
                <a:p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muscles as a  </a:t>
                  </a:r>
                  <a:r>
                    <a:rPr lang="de-DE" b="1" dirty="0">
                      <a:solidFill>
                        <a:srgbClr val="C00000"/>
                      </a:solidFill>
                    </a:rPr>
                    <a:t>global performance criterion </a:t>
                  </a:r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to be </a:t>
                  </a:r>
                  <a:r>
                    <a:rPr lang="de-DE" b="1" dirty="0">
                      <a:solidFill>
                        <a:srgbClr val="C00000"/>
                      </a:solidFill>
                    </a:rPr>
                    <a:t>minimized</a:t>
                  </a:r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54" y="2043262"/>
                  <a:ext cx="7512430" cy="9456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1" t="-2581" b="-967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/>
                <p:cNvSpPr txBox="1"/>
                <p:nvPr/>
              </p:nvSpPr>
              <p:spPr>
                <a:xfrm>
                  <a:off x="1979712" y="3147070"/>
                  <a:ext cx="1839798" cy="713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de-DE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de-DE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de-DE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lang="de-DE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</m:t>
                                </m:r>
                              </m:e>
                            </m:groupChr>
                            <m:r>
                              <a:rPr lang="de-DE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de-DE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</m:nary>
                      </m:oMath>
                    </m:oMathPara>
                  </a14:m>
                  <a:endParaRPr lang="de-DE" sz="1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feld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3147070"/>
                  <a:ext cx="1839798" cy="71397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feld 35"/>
            <p:cNvSpPr txBox="1"/>
            <p:nvPr/>
          </p:nvSpPr>
          <p:spPr>
            <a:xfrm>
              <a:off x="1187624" y="378904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s.t.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/>
                <p:cNvSpPr txBox="1"/>
                <p:nvPr/>
              </p:nvSpPr>
              <p:spPr>
                <a:xfrm>
                  <a:off x="1962308" y="4077072"/>
                  <a:ext cx="2072555" cy="3272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∀ </m:t>
                                    </m:r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de-DE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b>
                            <m:r>
                              <a:rPr lang="de-DE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  <m:r>
                          <a:rPr lang="de-DE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DE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308" y="4077072"/>
                  <a:ext cx="2072555" cy="3272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71" r="-1471" b="-226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uppieren 45"/>
          <p:cNvGrpSpPr/>
          <p:nvPr/>
        </p:nvGrpSpPr>
        <p:grpSpPr>
          <a:xfrm>
            <a:off x="591008" y="4509120"/>
            <a:ext cx="7046577" cy="2162012"/>
            <a:chOff x="591008" y="4643844"/>
            <a:chExt cx="7046577" cy="2162012"/>
          </a:xfrm>
        </p:grpSpPr>
        <p:sp>
          <p:nvSpPr>
            <p:cNvPr id="43" name="Textfeld 42"/>
            <p:cNvSpPr txBox="1"/>
            <p:nvPr/>
          </p:nvSpPr>
          <p:spPr>
            <a:xfrm>
              <a:off x="591008" y="4643844"/>
              <a:ext cx="7046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Always an appropriate method for estimating muscle forces / activation? </a:t>
              </a: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591009" y="5051530"/>
              <a:ext cx="69127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tx2"/>
                  </a:solidFill>
                </a:rPr>
                <a:t>What about 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2"/>
                  </a:solidFill>
                </a:rPr>
                <a:t>co-contraction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2"/>
                  </a:solidFill>
                </a:rPr>
                <a:t>fine motor tasks with higher muscle 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2"/>
                  </a:solidFill>
                </a:rPr>
                <a:t>extreme (fast) movements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2"/>
                  </a:solidFill>
                </a:rPr>
                <a:t>(temporal / pathological) muscle </a:t>
              </a:r>
              <a:r>
                <a:rPr lang="de-DE" dirty="0" err="1">
                  <a:solidFill>
                    <a:schemeClr val="tx2"/>
                  </a:solidFill>
                </a:rPr>
                <a:t>fatigue</a:t>
              </a:r>
              <a:r>
                <a:rPr lang="de-DE" dirty="0">
                  <a:solidFill>
                    <a:schemeClr val="tx2"/>
                  </a:solidFill>
                </a:rPr>
                <a:t> </a:t>
              </a:r>
              <a:r>
                <a:rPr lang="de-DE" b="1" dirty="0">
                  <a:solidFill>
                    <a:schemeClr val="tx2"/>
                  </a:solidFill>
                </a:rPr>
                <a:t>…</a:t>
              </a:r>
              <a:r>
                <a:rPr lang="de-DE" dirty="0">
                  <a:solidFill>
                    <a:schemeClr val="tx2"/>
                  </a:solidFill>
                </a:rPr>
                <a:t> </a:t>
              </a:r>
              <a:r>
                <a:rPr lang="de-DE" b="1" dirty="0">
                  <a:solidFill>
                    <a:schemeClr val="tx2"/>
                  </a:solidFill>
                </a:rPr>
                <a:t>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2"/>
                </a:solidFill>
              </a:endParaRPr>
            </a:p>
          </p:txBody>
        </p:sp>
      </p:grpSp>
      <p:sp>
        <p:nvSpPr>
          <p:cNvPr id="48" name="Textfeld 47"/>
          <p:cNvSpPr txBox="1"/>
          <p:nvPr/>
        </p:nvSpPr>
        <p:spPr>
          <a:xfrm>
            <a:off x="5291345" y="5217530"/>
            <a:ext cx="342969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neurophysiological redundancy</a:t>
            </a:r>
            <a:r>
              <a:rPr lang="de-DE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ó"/>
            </a:pP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several MTU recruitment </a:t>
            </a:r>
          </a:p>
          <a:p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strategies for different motor tasks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93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EMG Data for Estimating Muscle Activation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grpSp>
        <p:nvGrpSpPr>
          <p:cNvPr id="113" name="Gruppieren 112"/>
          <p:cNvGrpSpPr/>
          <p:nvPr/>
        </p:nvGrpSpPr>
        <p:grpSpPr>
          <a:xfrm>
            <a:off x="395536" y="1007186"/>
            <a:ext cx="8011520" cy="2016224"/>
            <a:chOff x="395536" y="1700808"/>
            <a:chExt cx="8011520" cy="2016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/>
                <p:cNvSpPr/>
                <p:nvPr/>
              </p:nvSpPr>
              <p:spPr>
                <a:xfrm>
                  <a:off x="2865040" y="1700808"/>
                  <a:ext cx="48282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de-DE" sz="2000" b="1" dirty="0"/>
                </a:p>
              </p:txBody>
            </p:sp>
          </mc:Choice>
          <mc:Fallback xmlns="">
            <p:sp>
              <p:nvSpPr>
                <p:cNvPr id="45" name="Rechteck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040" y="1700808"/>
                  <a:ext cx="482824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uppieren 105"/>
            <p:cNvGrpSpPr/>
            <p:nvPr/>
          </p:nvGrpSpPr>
          <p:grpSpPr>
            <a:xfrm>
              <a:off x="395536" y="1723002"/>
              <a:ext cx="8011520" cy="1994030"/>
              <a:chOff x="410315" y="1187460"/>
              <a:chExt cx="8011520" cy="1994030"/>
            </a:xfrm>
          </p:grpSpPr>
          <p:pic>
            <p:nvPicPr>
              <p:cNvPr id="104" name="Grafik 10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315" y="2132856"/>
                <a:ext cx="1137349" cy="988044"/>
              </a:xfrm>
              <a:prstGeom prst="rect">
                <a:avLst/>
              </a:prstGeom>
            </p:spPr>
          </p:pic>
          <p:sp>
            <p:nvSpPr>
              <p:cNvPr id="41" name="Textfeld 40"/>
              <p:cNvSpPr txBox="1"/>
              <p:nvPr/>
            </p:nvSpPr>
            <p:spPr>
              <a:xfrm>
                <a:off x="457200" y="1187460"/>
                <a:ext cx="5856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accent1">
                        <a:lumMod val="75000"/>
                      </a:schemeClr>
                    </a:solidFill>
                  </a:rPr>
                  <a:t>Electromyography (EMG)</a:t>
                </a:r>
                <a:endParaRPr lang="de-DE" sz="1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089" y="1205544"/>
                <a:ext cx="1959746" cy="1188400"/>
              </a:xfrm>
              <a:prstGeom prst="rect">
                <a:avLst/>
              </a:prstGeom>
            </p:spPr>
          </p:pic>
          <p:sp>
            <p:nvSpPr>
              <p:cNvPr id="47" name="Textfeld 46"/>
              <p:cNvSpPr txBox="1"/>
              <p:nvPr/>
            </p:nvSpPr>
            <p:spPr>
              <a:xfrm>
                <a:off x="611560" y="1609636"/>
                <a:ext cx="6120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Electrodiagnostic technique for detecting accumulated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 action potentials</a:t>
                </a:r>
              </a:p>
              <a:p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of a 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skeletal muscle (group) </a:t>
                </a:r>
                <a:r>
                  <a:rPr lang="de-DE" sz="1400" dirty="0">
                    <a:solidFill>
                      <a:schemeClr val="accent1">
                        <a:lumMod val="75000"/>
                      </a:schemeClr>
                    </a:solidFill>
                  </a:rPr>
                  <a:t>generated by the </a:t>
                </a:r>
                <a:r>
                  <a:rPr lang="de-DE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associated motor neurons</a:t>
                </a:r>
              </a:p>
            </p:txBody>
          </p:sp>
          <p:grpSp>
            <p:nvGrpSpPr>
              <p:cNvPr id="105" name="Gruppieren 104"/>
              <p:cNvGrpSpPr/>
              <p:nvPr/>
            </p:nvGrpSpPr>
            <p:grpSpPr>
              <a:xfrm>
                <a:off x="1115616" y="2734370"/>
                <a:ext cx="6602220" cy="447120"/>
                <a:chOff x="2195736" y="3126396"/>
                <a:chExt cx="6602220" cy="44712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148064" y="3180679"/>
                  <a:ext cx="1377101" cy="338554"/>
                  <a:chOff x="988095" y="5200061"/>
                  <a:chExt cx="1377101" cy="338554"/>
                </a:xfrm>
              </p:grpSpPr>
              <p:sp>
                <p:nvSpPr>
                  <p:cNvPr id="96" name="Rechteck 95"/>
                  <p:cNvSpPr/>
                  <p:nvPr/>
                </p:nvSpPr>
                <p:spPr>
                  <a:xfrm>
                    <a:off x="992315" y="5229200"/>
                    <a:ext cx="1203421" cy="30941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  <a:alpha val="3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7" name="Textfeld 96"/>
                  <p:cNvSpPr txBox="1"/>
                  <p:nvPr/>
                </p:nvSpPr>
                <p:spPr>
                  <a:xfrm>
                    <a:off x="988095" y="5200061"/>
                    <a:ext cx="13771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S</a:t>
                    </a:r>
                    <a:r>
                      <a:rPr lang="de-DE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ignal </a:t>
                    </a:r>
                    <a:r>
                      <a:rPr lang="de-DE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</a:t>
                    </a:r>
                    <a:r>
                      <a:rPr lang="de-DE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rocessing</a:t>
                    </a:r>
                  </a:p>
                </p:txBody>
              </p:sp>
            </p:grpSp>
            <p:sp>
              <p:nvSpPr>
                <p:cNvPr id="99" name="Pfeil nach rechts 98"/>
                <p:cNvSpPr/>
                <p:nvPr/>
              </p:nvSpPr>
              <p:spPr>
                <a:xfrm>
                  <a:off x="2195736" y="3246756"/>
                  <a:ext cx="409040" cy="206402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0" name="Grafik 9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2399" y="3180679"/>
                  <a:ext cx="1695585" cy="369714"/>
                </a:xfrm>
                <a:prstGeom prst="rect">
                  <a:avLst/>
                </a:prstGeom>
              </p:spPr>
            </p:pic>
            <p:sp>
              <p:nvSpPr>
                <p:cNvPr id="102" name="Pfeil nach rechts 101"/>
                <p:cNvSpPr/>
                <p:nvPr/>
              </p:nvSpPr>
              <p:spPr>
                <a:xfrm>
                  <a:off x="4572000" y="3268726"/>
                  <a:ext cx="409040" cy="206402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Pfeil nach rechts 102"/>
                <p:cNvSpPr/>
                <p:nvPr/>
              </p:nvSpPr>
              <p:spPr>
                <a:xfrm>
                  <a:off x="6516216" y="3261324"/>
                  <a:ext cx="409040" cy="206402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1" name="Grafik 10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74466" y="3126396"/>
                  <a:ext cx="1723490" cy="4471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4" name="Gruppieren 113"/>
          <p:cNvGrpSpPr/>
          <p:nvPr/>
        </p:nvGrpSpPr>
        <p:grpSpPr>
          <a:xfrm>
            <a:off x="515954" y="3342278"/>
            <a:ext cx="8520542" cy="1195527"/>
            <a:chOff x="515954" y="3342278"/>
            <a:chExt cx="8520542" cy="1195527"/>
          </a:xfrm>
        </p:grpSpPr>
        <p:sp>
          <p:nvSpPr>
            <p:cNvPr id="107" name="Textfeld 106"/>
            <p:cNvSpPr txBox="1"/>
            <p:nvPr/>
          </p:nvSpPr>
          <p:spPr>
            <a:xfrm>
              <a:off x="515954" y="3342278"/>
              <a:ext cx="6288294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Idea: </a:t>
              </a: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Use EMG data for estimating the wanted muscle activation!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/>
                <p:cNvSpPr txBox="1"/>
                <p:nvPr/>
              </p:nvSpPr>
              <p:spPr>
                <a:xfrm>
                  <a:off x="515954" y="3846334"/>
                  <a:ext cx="8520542" cy="691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Treat the EMG data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𝑒𝑚𝑔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corresponding to the wanted muscle activation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</a:t>
                  </a:r>
                </a:p>
                <a:p>
                  <a:r>
                    <a:rPr lang="de-DE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as </a:t>
                  </a:r>
                  <a:r>
                    <a:rPr lang="de-DE" b="1" dirty="0">
                      <a:solidFill>
                        <a:schemeClr val="accent5"/>
                      </a:solidFill>
                    </a:rPr>
                    <a:t>additional contraints</a:t>
                  </a:r>
                  <a:endParaRPr lang="de-DE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feld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54" y="3846334"/>
                  <a:ext cx="8520542" cy="69147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44" t="-4425" b="-1061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/>
              <p:cNvSpPr txBox="1"/>
              <p:nvPr/>
            </p:nvSpPr>
            <p:spPr>
              <a:xfrm>
                <a:off x="1703515" y="4650115"/>
                <a:ext cx="1839798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groupChr>
                            <m:groupChrPr>
                              <m:chr m:val="→"/>
                              <m:vertJc m:val="bot"/>
                              <m:ctrlPr>
                                <a:rPr lang="de-DE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groupChr>
                          <m:r>
                            <a:rPr lang="de-DE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de-DE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9" name="Textfeld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5" y="4650115"/>
                <a:ext cx="1839798" cy="692305"/>
              </a:xfrm>
              <a:prstGeom prst="rect">
                <a:avLst/>
              </a:prstGeom>
              <a:blipFill rotWithShape="0">
                <a:blip r:embed="rId9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feld 109"/>
          <p:cNvSpPr txBox="1"/>
          <p:nvPr/>
        </p:nvSpPr>
        <p:spPr>
          <a:xfrm>
            <a:off x="899592" y="5352589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s.t.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/>
              <p:cNvSpPr txBox="1"/>
              <p:nvPr/>
            </p:nvSpPr>
            <p:spPr>
              <a:xfrm>
                <a:off x="1674276" y="5640621"/>
                <a:ext cx="2121222" cy="327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∀ </m:t>
                                  </m:r>
                                  <m:r>
                                    <a:rPr lang="de-DE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≔</m:t>
                              </m:r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b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1" name="Textfeld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276" y="5640621"/>
                <a:ext cx="2121222" cy="327269"/>
              </a:xfrm>
              <a:prstGeom prst="rect">
                <a:avLst/>
              </a:prstGeom>
              <a:blipFill rotWithShape="0">
                <a:blip r:embed="rId10"/>
                <a:stretch>
                  <a:fillRect l="-287" r="-287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/>
              <p:cNvSpPr txBox="1"/>
              <p:nvPr/>
            </p:nvSpPr>
            <p:spPr>
              <a:xfrm>
                <a:off x="1684375" y="5967890"/>
                <a:ext cx="2101024" cy="26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de-DE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≔</m:t>
                          </m:r>
                          <m: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2" name="Textfeld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375" y="5967890"/>
                <a:ext cx="2101024" cy="265201"/>
              </a:xfrm>
              <a:prstGeom prst="rect">
                <a:avLst/>
              </a:prstGeom>
              <a:blipFill rotWithShape="0">
                <a:blip r:embed="rId11"/>
                <a:stretch>
                  <a:fillRect l="-1449" r="-1449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/>
              <p:cNvSpPr txBox="1"/>
              <p:nvPr/>
            </p:nvSpPr>
            <p:spPr>
              <a:xfrm>
                <a:off x="1687626" y="4589503"/>
                <a:ext cx="5936753" cy="78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de-DE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de-DE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de-DE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de-DE" sz="1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𝑒𝑚𝑔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groupChr>
                        <m:groupChrPr>
                          <m:chr m:val="→"/>
                          <m:vertJc m:val="bot"/>
                          <m:ctrlP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de-DE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9" name="Textfeld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26" y="4589503"/>
                <a:ext cx="5936753" cy="7818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uppieren 117"/>
          <p:cNvGrpSpPr/>
          <p:nvPr/>
        </p:nvGrpSpPr>
        <p:grpSpPr>
          <a:xfrm>
            <a:off x="2749676" y="5005630"/>
            <a:ext cx="2805348" cy="1231682"/>
            <a:chOff x="2955650" y="4867527"/>
            <a:chExt cx="2805348" cy="1231682"/>
          </a:xfrm>
        </p:grpSpPr>
        <p:sp>
          <p:nvSpPr>
            <p:cNvPr id="116" name="Bogen 115"/>
            <p:cNvSpPr/>
            <p:nvPr/>
          </p:nvSpPr>
          <p:spPr>
            <a:xfrm rot="2806635">
              <a:off x="3070016" y="4753161"/>
              <a:ext cx="1231682" cy="1460414"/>
            </a:xfrm>
            <a:prstGeom prst="arc">
              <a:avLst>
                <a:gd name="adj1" fmla="val 14408550"/>
                <a:gd name="adj2" fmla="val 329186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Textfeld 116"/>
            <p:cNvSpPr txBox="1"/>
            <p:nvPr/>
          </p:nvSpPr>
          <p:spPr>
            <a:xfrm>
              <a:off x="4536127" y="5119213"/>
              <a:ext cx="122487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solvability!</a:t>
              </a:r>
            </a:p>
          </p:txBody>
        </p:sp>
        <p:sp>
          <p:nvSpPr>
            <p:cNvPr id="120" name="Bogen 119"/>
            <p:cNvSpPr/>
            <p:nvPr/>
          </p:nvSpPr>
          <p:spPr>
            <a:xfrm rot="2806635">
              <a:off x="3447877" y="4964536"/>
              <a:ext cx="740812" cy="732432"/>
            </a:xfrm>
            <a:prstGeom prst="arc">
              <a:avLst>
                <a:gd name="adj1" fmla="val 13993790"/>
                <a:gd name="adj2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3544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/>
          <p:cNvSpPr/>
          <p:nvPr/>
        </p:nvSpPr>
        <p:spPr>
          <a:xfrm>
            <a:off x="2655012" y="877258"/>
            <a:ext cx="3481006" cy="664840"/>
          </a:xfrm>
          <a:prstGeom prst="rect">
            <a:avLst/>
          </a:prstGeom>
          <a:solidFill>
            <a:schemeClr val="lt1"/>
          </a:solidFill>
          <a:ln>
            <a:solidFill>
              <a:schemeClr val="accent5">
                <a:lumMod val="75000"/>
                <a:alpha val="16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7596336" cy="86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The other Way round – EMG Forward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56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467544" y="1704330"/>
            <a:ext cx="6288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Idea: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Use EMG data to directly drive a model‘s forward dynamics!</a:t>
            </a:r>
          </a:p>
        </p:txBody>
      </p:sp>
      <p:sp>
        <p:nvSpPr>
          <p:cNvPr id="220" name="Inhaltsplatzhalter 2"/>
          <p:cNvSpPr txBox="1">
            <a:spLocks/>
          </p:cNvSpPr>
          <p:nvPr/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9215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295" name="Rechteck 294"/>
          <p:cNvSpPr/>
          <p:nvPr/>
        </p:nvSpPr>
        <p:spPr>
          <a:xfrm>
            <a:off x="2736279" y="948289"/>
            <a:ext cx="1331665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Textfeld 295"/>
          <p:cNvSpPr txBox="1"/>
          <p:nvPr/>
        </p:nvSpPr>
        <p:spPr>
          <a:xfrm>
            <a:off x="2699792" y="908720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I</a:t>
            </a:r>
            <a:r>
              <a:rPr lang="de-DE" sz="1100" dirty="0">
                <a:solidFill>
                  <a:srgbClr val="4D81B8"/>
                </a:solidFill>
              </a:rPr>
              <a:t>nverse</a:t>
            </a:r>
            <a:r>
              <a:rPr lang="de-DE" sz="1600" dirty="0">
                <a:solidFill>
                  <a:srgbClr val="4D81B8"/>
                </a:solidFill>
              </a:rPr>
              <a:t>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294" name="Textfeld 293"/>
          <p:cNvSpPr txBox="1"/>
          <p:nvPr/>
        </p:nvSpPr>
        <p:spPr>
          <a:xfrm>
            <a:off x="2699792" y="1189519"/>
            <a:ext cx="1135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4D81B8"/>
                </a:solidFill>
              </a:rPr>
              <a:t>joint angles</a:t>
            </a:r>
          </a:p>
        </p:txBody>
      </p:sp>
      <p:sp>
        <p:nvSpPr>
          <p:cNvPr id="224" name="Pfeil nach rechts 223"/>
          <p:cNvSpPr/>
          <p:nvPr/>
        </p:nvSpPr>
        <p:spPr>
          <a:xfrm>
            <a:off x="2165615" y="110692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Rechteck 304"/>
          <p:cNvSpPr/>
          <p:nvPr/>
        </p:nvSpPr>
        <p:spPr>
          <a:xfrm>
            <a:off x="471764" y="937859"/>
            <a:ext cx="1535176" cy="527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Textfeld 305"/>
          <p:cNvSpPr txBox="1"/>
          <p:nvPr/>
        </p:nvSpPr>
        <p:spPr>
          <a:xfrm>
            <a:off x="467544" y="908720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ture</a:t>
            </a:r>
          </a:p>
        </p:txBody>
      </p:sp>
      <p:sp>
        <p:nvSpPr>
          <p:cNvPr id="304" name="Textfeld 303"/>
          <p:cNvSpPr txBox="1"/>
          <p:nvPr/>
        </p:nvSpPr>
        <p:spPr>
          <a:xfrm>
            <a:off x="467545" y="1189519"/>
            <a:ext cx="156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 trajectories</a:t>
            </a:r>
          </a:p>
        </p:txBody>
      </p:sp>
      <p:sp>
        <p:nvSpPr>
          <p:cNvPr id="345" name="Pfeil nach rechts 344"/>
          <p:cNvSpPr/>
          <p:nvPr/>
        </p:nvSpPr>
        <p:spPr>
          <a:xfrm>
            <a:off x="6228184" y="1089048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Rechteck 351"/>
          <p:cNvSpPr/>
          <p:nvPr/>
        </p:nvSpPr>
        <p:spPr>
          <a:xfrm>
            <a:off x="6808468" y="940711"/>
            <a:ext cx="1795980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Textfeld 352"/>
          <p:cNvSpPr txBox="1"/>
          <p:nvPr/>
        </p:nvSpPr>
        <p:spPr>
          <a:xfrm>
            <a:off x="6804248" y="90872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S</a:t>
            </a:r>
            <a:r>
              <a:rPr lang="de-DE" sz="1100" dirty="0">
                <a:solidFill>
                  <a:srgbClr val="C00000"/>
                </a:solidFill>
              </a:rPr>
              <a:t>imulation</a:t>
            </a:r>
          </a:p>
        </p:txBody>
      </p:sp>
      <p:sp>
        <p:nvSpPr>
          <p:cNvPr id="351" name="Textfeld 350"/>
          <p:cNvSpPr txBox="1"/>
          <p:nvPr/>
        </p:nvSpPr>
        <p:spPr>
          <a:xfrm>
            <a:off x="6814902" y="1181785"/>
            <a:ext cx="1871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C00000"/>
                </a:solidFill>
              </a:rPr>
              <a:t>muscle activation and forces</a:t>
            </a:r>
          </a:p>
        </p:txBody>
      </p:sp>
      <p:sp>
        <p:nvSpPr>
          <p:cNvPr id="374" name="Rechteck 373"/>
          <p:cNvSpPr/>
          <p:nvPr/>
        </p:nvSpPr>
        <p:spPr>
          <a:xfrm>
            <a:off x="4783295" y="940711"/>
            <a:ext cx="1277564" cy="52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>
                <a:alpha val="3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Textfeld 374"/>
          <p:cNvSpPr txBox="1"/>
          <p:nvPr/>
        </p:nvSpPr>
        <p:spPr>
          <a:xfrm>
            <a:off x="4779075" y="908720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I</a:t>
            </a:r>
            <a:r>
              <a:rPr lang="de-DE" sz="1100" dirty="0">
                <a:solidFill>
                  <a:srgbClr val="00B050"/>
                </a:solidFill>
              </a:rPr>
              <a:t>nverse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373" name="Textfeld 372"/>
          <p:cNvSpPr txBox="1"/>
          <p:nvPr/>
        </p:nvSpPr>
        <p:spPr>
          <a:xfrm>
            <a:off x="4789730" y="1181785"/>
            <a:ext cx="104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B050"/>
                </a:solidFill>
              </a:rPr>
              <a:t>forces, torques</a:t>
            </a:r>
          </a:p>
        </p:txBody>
      </p:sp>
      <p:sp>
        <p:nvSpPr>
          <p:cNvPr id="368" name="Pfeil nach rechts 367"/>
          <p:cNvSpPr/>
          <p:nvPr/>
        </p:nvSpPr>
        <p:spPr>
          <a:xfrm>
            <a:off x="4219346" y="1089048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4" name="Textfeld 403"/>
          <p:cNvSpPr txBox="1"/>
          <p:nvPr/>
        </p:nvSpPr>
        <p:spPr>
          <a:xfrm>
            <a:off x="461249" y="908720"/>
            <a:ext cx="154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tion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ulation</a:t>
            </a:r>
          </a:p>
        </p:txBody>
      </p:sp>
      <p:sp>
        <p:nvSpPr>
          <p:cNvPr id="405" name="Textfeld 404"/>
          <p:cNvSpPr txBox="1"/>
          <p:nvPr/>
        </p:nvSpPr>
        <p:spPr>
          <a:xfrm>
            <a:off x="2699792" y="908720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4D81B8"/>
                </a:solidFill>
              </a:rPr>
              <a:t>F</a:t>
            </a:r>
            <a:r>
              <a:rPr lang="de-DE" sz="1100" dirty="0">
                <a:solidFill>
                  <a:srgbClr val="4D81B8"/>
                </a:solidFill>
              </a:rPr>
              <a:t>orward </a:t>
            </a:r>
            <a:r>
              <a:rPr lang="de-DE" sz="1600" b="1" dirty="0">
                <a:solidFill>
                  <a:srgbClr val="4D81B8"/>
                </a:solidFill>
              </a:rPr>
              <a:t>K</a:t>
            </a:r>
            <a:r>
              <a:rPr lang="de-DE" sz="1100" dirty="0">
                <a:solidFill>
                  <a:srgbClr val="4D81B8"/>
                </a:solidFill>
              </a:rPr>
              <a:t>inematics</a:t>
            </a:r>
          </a:p>
        </p:txBody>
      </p:sp>
      <p:sp>
        <p:nvSpPr>
          <p:cNvPr id="406" name="Textfeld 405"/>
          <p:cNvSpPr txBox="1"/>
          <p:nvPr/>
        </p:nvSpPr>
        <p:spPr>
          <a:xfrm>
            <a:off x="4779075" y="908720"/>
            <a:ext cx="137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B050"/>
                </a:solidFill>
              </a:rPr>
              <a:t>F</a:t>
            </a:r>
            <a:r>
              <a:rPr lang="de-DE" sz="1100" dirty="0">
                <a:solidFill>
                  <a:srgbClr val="00B050"/>
                </a:solidFill>
              </a:rPr>
              <a:t>orward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b="1" dirty="0">
                <a:solidFill>
                  <a:srgbClr val="00B050"/>
                </a:solidFill>
              </a:rPr>
              <a:t>D</a:t>
            </a:r>
            <a:r>
              <a:rPr lang="de-DE" sz="1100" dirty="0">
                <a:solidFill>
                  <a:srgbClr val="00B050"/>
                </a:solidFill>
              </a:rPr>
              <a:t>ynamics</a:t>
            </a:r>
          </a:p>
        </p:txBody>
      </p:sp>
      <p:sp>
        <p:nvSpPr>
          <p:cNvPr id="407" name="Textfeld 406"/>
          <p:cNvSpPr txBox="1"/>
          <p:nvPr/>
        </p:nvSpPr>
        <p:spPr>
          <a:xfrm>
            <a:off x="6804248" y="90872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usculoskeletal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b="1" dirty="0">
                <a:solidFill>
                  <a:srgbClr val="C00000"/>
                </a:solidFill>
              </a:rPr>
              <a:t>M</a:t>
            </a:r>
            <a:r>
              <a:rPr lang="de-DE" sz="1100" dirty="0">
                <a:solidFill>
                  <a:srgbClr val="C00000"/>
                </a:solidFill>
              </a:rPr>
              <a:t>odelling</a:t>
            </a:r>
          </a:p>
        </p:txBody>
      </p:sp>
      <p:sp>
        <p:nvSpPr>
          <p:cNvPr id="408" name="Pfeil nach rechts 407"/>
          <p:cNvSpPr/>
          <p:nvPr/>
        </p:nvSpPr>
        <p:spPr>
          <a:xfrm rot="10800000">
            <a:off x="2169558" y="1105308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9" name="Pfeil nach rechts 408"/>
          <p:cNvSpPr/>
          <p:nvPr/>
        </p:nvSpPr>
        <p:spPr>
          <a:xfrm rot="10800000">
            <a:off x="4226289" y="1091311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Pfeil nach rechts 409"/>
          <p:cNvSpPr/>
          <p:nvPr/>
        </p:nvSpPr>
        <p:spPr>
          <a:xfrm rot="10800000">
            <a:off x="6235193" y="1091312"/>
            <a:ext cx="409040" cy="2064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1" name="Grafik 4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76" y="1569484"/>
            <a:ext cx="1137349" cy="988044"/>
          </a:xfrm>
          <a:prstGeom prst="rect">
            <a:avLst/>
          </a:prstGeom>
        </p:spPr>
      </p:pic>
      <p:grpSp>
        <p:nvGrpSpPr>
          <p:cNvPr id="1073" name="Gruppieren 1072"/>
          <p:cNvGrpSpPr/>
          <p:nvPr/>
        </p:nvGrpSpPr>
        <p:grpSpPr>
          <a:xfrm>
            <a:off x="457200" y="2373580"/>
            <a:ext cx="4171186" cy="400110"/>
            <a:chOff x="457200" y="2373580"/>
            <a:chExt cx="4171186" cy="400110"/>
          </a:xfrm>
        </p:grpSpPr>
        <p:sp>
          <p:nvSpPr>
            <p:cNvPr id="412" name="Textfeld 411"/>
            <p:cNvSpPr txBox="1"/>
            <p:nvPr/>
          </p:nvSpPr>
          <p:spPr>
            <a:xfrm>
              <a:off x="457200" y="2399129"/>
              <a:ext cx="408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Common Approach: </a:t>
              </a:r>
              <a:r>
                <a:rPr lang="de-DE" b="1" dirty="0">
                  <a:solidFill>
                    <a:schemeClr val="tx2"/>
                  </a:solidFill>
                </a:rPr>
                <a:t>Single DOF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 412"/>
                <p:cNvSpPr/>
                <p:nvPr/>
              </p:nvSpPr>
              <p:spPr>
                <a:xfrm>
                  <a:off x="4145562" y="2373580"/>
                  <a:ext cx="48282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de-DE" sz="2000" b="1" dirty="0"/>
                </a:p>
              </p:txBody>
            </p:sp>
          </mc:Choice>
          <mc:Fallback xmlns="">
            <p:sp>
              <p:nvSpPr>
                <p:cNvPr id="413" name="Rechteck 4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562" y="2373580"/>
                  <a:ext cx="482824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4" name="Textfeld 413"/>
          <p:cNvSpPr txBox="1"/>
          <p:nvPr/>
        </p:nvSpPr>
        <p:spPr>
          <a:xfrm>
            <a:off x="683568" y="2761183"/>
            <a:ext cx="837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Model predicting the joint moment at one </a:t>
            </a:r>
            <a:r>
              <a:rPr lang="de-DE" sz="1400" b="1" dirty="0">
                <a:solidFill>
                  <a:schemeClr val="tx2"/>
                </a:solidFill>
              </a:rPr>
              <a:t>single calibrated DOF </a:t>
            </a:r>
            <a:r>
              <a:rPr lang="de-DE" sz="1400" dirty="0">
                <a:solidFill>
                  <a:schemeClr val="tx2"/>
                </a:solidFill>
              </a:rPr>
              <a:t>from EMG data recorded at the associated MTU </a:t>
            </a:r>
            <a:endParaRPr lang="de-DE" sz="1400" b="1" dirty="0">
              <a:solidFill>
                <a:schemeClr val="tx2"/>
              </a:solidFill>
            </a:endParaRPr>
          </a:p>
        </p:txBody>
      </p:sp>
      <p:grpSp>
        <p:nvGrpSpPr>
          <p:cNvPr id="1069" name="Gruppieren 1068"/>
          <p:cNvGrpSpPr/>
          <p:nvPr/>
        </p:nvGrpSpPr>
        <p:grpSpPr>
          <a:xfrm>
            <a:off x="1835696" y="3329702"/>
            <a:ext cx="3763426" cy="1739406"/>
            <a:chOff x="1701106" y="3329702"/>
            <a:chExt cx="3763426" cy="1739406"/>
          </a:xfrm>
        </p:grpSpPr>
        <p:grpSp>
          <p:nvGrpSpPr>
            <p:cNvPr id="1032" name="Gruppieren 1031"/>
            <p:cNvGrpSpPr/>
            <p:nvPr/>
          </p:nvGrpSpPr>
          <p:grpSpPr>
            <a:xfrm>
              <a:off x="1701106" y="3329702"/>
              <a:ext cx="3763426" cy="1739406"/>
              <a:chOff x="1528653" y="3623962"/>
              <a:chExt cx="3763426" cy="1739406"/>
            </a:xfrm>
          </p:grpSpPr>
          <p:grpSp>
            <p:nvGrpSpPr>
              <p:cNvPr id="24" name="Gruppieren 23"/>
              <p:cNvGrpSpPr/>
              <p:nvPr/>
            </p:nvGrpSpPr>
            <p:grpSpPr>
              <a:xfrm>
                <a:off x="1528653" y="3623962"/>
                <a:ext cx="3763426" cy="1739406"/>
                <a:chOff x="1510632" y="3387020"/>
                <a:chExt cx="3763426" cy="1739406"/>
              </a:xfrm>
            </p:grpSpPr>
            <p:pic>
              <p:nvPicPr>
                <p:cNvPr id="20" name="Grafik 1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9633" y="3419452"/>
                  <a:ext cx="1218877" cy="1626837"/>
                </a:xfrm>
                <a:prstGeom prst="rect">
                  <a:avLst/>
                </a:prstGeom>
              </p:spPr>
            </p:pic>
            <p:grpSp>
              <p:nvGrpSpPr>
                <p:cNvPr id="16" name="Gruppieren 15"/>
                <p:cNvGrpSpPr/>
                <p:nvPr/>
              </p:nvGrpSpPr>
              <p:grpSpPr>
                <a:xfrm>
                  <a:off x="3137474" y="3387020"/>
                  <a:ext cx="2136584" cy="1739406"/>
                  <a:chOff x="2146936" y="3618308"/>
                  <a:chExt cx="2136584" cy="1739406"/>
                </a:xfrm>
              </p:grpSpPr>
              <p:cxnSp>
                <p:nvCxnSpPr>
                  <p:cNvPr id="452" name="Gerader Verbinder 451"/>
                  <p:cNvCxnSpPr/>
                  <p:nvPr/>
                </p:nvCxnSpPr>
                <p:spPr>
                  <a:xfrm>
                    <a:off x="2378181" y="4739042"/>
                    <a:ext cx="1450" cy="230074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" name="Gruppieren 10"/>
                  <p:cNvGrpSpPr/>
                  <p:nvPr/>
                </p:nvGrpSpPr>
                <p:grpSpPr>
                  <a:xfrm>
                    <a:off x="2146936" y="3618308"/>
                    <a:ext cx="2136584" cy="1739406"/>
                    <a:chOff x="4388397" y="3361660"/>
                    <a:chExt cx="2136584" cy="1739406"/>
                  </a:xfrm>
                </p:grpSpPr>
                <p:grpSp>
                  <p:nvGrpSpPr>
                    <p:cNvPr id="417" name="Gruppieren 416"/>
                    <p:cNvGrpSpPr/>
                    <p:nvPr/>
                  </p:nvGrpSpPr>
                  <p:grpSpPr>
                    <a:xfrm>
                      <a:off x="4410899" y="3361660"/>
                      <a:ext cx="2114082" cy="1739406"/>
                      <a:chOff x="3627309" y="1734081"/>
                      <a:chExt cx="2114082" cy="1739406"/>
                    </a:xfrm>
                  </p:grpSpPr>
                  <p:cxnSp>
                    <p:nvCxnSpPr>
                      <p:cNvPr id="421" name="Gerader Verbinder 420"/>
                      <p:cNvCxnSpPr/>
                      <p:nvPr/>
                    </p:nvCxnSpPr>
                    <p:spPr>
                      <a:xfrm>
                        <a:off x="3839268" y="2343186"/>
                        <a:ext cx="0" cy="217918"/>
                      </a:xfrm>
                      <a:prstGeom prst="line">
                        <a:avLst/>
                      </a:prstGeom>
                      <a:ln w="19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3" name="Gerader Verbinder 422"/>
                      <p:cNvCxnSpPr/>
                      <p:nvPr/>
                    </p:nvCxnSpPr>
                    <p:spPr>
                      <a:xfrm>
                        <a:off x="3837502" y="3200046"/>
                        <a:ext cx="0" cy="273441"/>
                      </a:xfrm>
                      <a:prstGeom prst="line">
                        <a:avLst/>
                      </a:prstGeom>
                      <a:ln w="19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9" name="Gerader Verbinder 428"/>
                      <p:cNvCxnSpPr>
                        <a:stCxn id="426" idx="1"/>
                      </p:cNvCxnSpPr>
                      <p:nvPr/>
                    </p:nvCxnSpPr>
                    <p:spPr>
                      <a:xfrm flipH="1">
                        <a:off x="4096348" y="1857192"/>
                        <a:ext cx="654714" cy="232413"/>
                      </a:xfrm>
                      <a:prstGeom prst="line">
                        <a:avLst/>
                      </a:prstGeom>
                      <a:ln>
                        <a:solidFill>
                          <a:srgbClr val="0070C0"/>
                        </a:solidFill>
                        <a:prstDash val="dash"/>
                        <a:headEnd type="none" w="med" len="me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Gerader Verbinder 433"/>
                      <p:cNvCxnSpPr>
                        <a:stCxn id="430" idx="1"/>
                      </p:cNvCxnSpPr>
                      <p:nvPr/>
                    </p:nvCxnSpPr>
                    <p:spPr>
                      <a:xfrm flipH="1">
                        <a:off x="4144081" y="2930485"/>
                        <a:ext cx="606982" cy="280452"/>
                      </a:xfrm>
                      <a:prstGeom prst="line">
                        <a:avLst/>
                      </a:prstGeom>
                      <a:ln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  <a:headEnd type="none" w="med" len="me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37" name="Gruppieren 436"/>
                      <p:cNvGrpSpPr/>
                      <p:nvPr/>
                    </p:nvGrpSpPr>
                    <p:grpSpPr>
                      <a:xfrm>
                        <a:off x="3627309" y="2064151"/>
                        <a:ext cx="620011" cy="319693"/>
                        <a:chOff x="3627309" y="2064151"/>
                        <a:chExt cx="620011" cy="319693"/>
                      </a:xfrm>
                    </p:grpSpPr>
                    <p:sp>
                      <p:nvSpPr>
                        <p:cNvPr id="448" name="Flussdiagramm: Datenträger mit direktem Zugriff 447"/>
                        <p:cNvSpPr/>
                        <p:nvPr/>
                      </p:nvSpPr>
                      <p:spPr>
                        <a:xfrm rot="8722278">
                          <a:off x="3770936" y="2064151"/>
                          <a:ext cx="288275" cy="220567"/>
                        </a:xfrm>
                        <a:prstGeom prst="flowChartMagneticDrum">
                          <a:avLst/>
                        </a:prstGeom>
                        <a:solidFill>
                          <a:srgbClr val="2599D1"/>
                        </a:solidFill>
                        <a:ln w="22225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de-DE"/>
                        </a:p>
                      </p:txBody>
                    </p:sp>
                    <p:sp>
                      <p:nvSpPr>
                        <p:cNvPr id="449" name="Flussdiagramm: Datenträger mit direktem Zugriff 448"/>
                        <p:cNvSpPr/>
                        <p:nvPr/>
                      </p:nvSpPr>
                      <p:spPr>
                        <a:xfrm rot="8722278">
                          <a:off x="3627309" y="2163277"/>
                          <a:ext cx="288275" cy="220567"/>
                        </a:xfrm>
                        <a:prstGeom prst="flowChartMagneticDrum">
                          <a:avLst/>
                        </a:prstGeom>
                        <a:solidFill>
                          <a:srgbClr val="2599D1"/>
                        </a:solidFill>
                        <a:ln w="22225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de-DE"/>
                        </a:p>
                      </p:txBody>
                    </p:sp>
                    <p:sp>
                      <p:nvSpPr>
                        <p:cNvPr id="450" name="Flussdiagramm: Datenträger mit direktem Zugriff 449"/>
                        <p:cNvSpPr/>
                        <p:nvPr/>
                      </p:nvSpPr>
                      <p:spPr>
                        <a:xfrm rot="874160">
                          <a:off x="3749111" y="2148795"/>
                          <a:ext cx="498209" cy="216024"/>
                        </a:xfrm>
                        <a:prstGeom prst="flowChartMagneticDrum">
                          <a:avLst/>
                        </a:prstGeom>
                        <a:solidFill>
                          <a:srgbClr val="00B050"/>
                        </a:solidFill>
                        <a:ln w="22225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de-DE"/>
                        </a:p>
                      </p:txBody>
                    </p:sp>
                  </p:grpSp>
                  <p:cxnSp>
                    <p:nvCxnSpPr>
                      <p:cNvPr id="438" name="Gerader Verbinder 437"/>
                      <p:cNvCxnSpPr/>
                      <p:nvPr/>
                    </p:nvCxnSpPr>
                    <p:spPr>
                      <a:xfrm>
                        <a:off x="4155706" y="2299228"/>
                        <a:ext cx="189736" cy="43958"/>
                      </a:xfrm>
                      <a:prstGeom prst="line">
                        <a:avLst/>
                      </a:prstGeom>
                      <a:ln w="19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9" name="Gerader Verbinder 438"/>
                      <p:cNvCxnSpPr>
                        <a:stCxn id="425" idx="1"/>
                      </p:cNvCxnSpPr>
                      <p:nvPr/>
                    </p:nvCxnSpPr>
                    <p:spPr>
                      <a:xfrm flipH="1" flipV="1">
                        <a:off x="4426237" y="2347089"/>
                        <a:ext cx="320477" cy="58715"/>
                      </a:xfrm>
                      <a:prstGeom prst="line">
                        <a:avLst/>
                      </a:prstGeom>
                      <a:ln>
                        <a:solidFill>
                          <a:srgbClr val="00B050"/>
                        </a:solidFill>
                        <a:prstDash val="dash"/>
                        <a:headEnd type="none" w="med" len="me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5" name="Textfeld 424"/>
                      <p:cNvSpPr txBox="1"/>
                      <p:nvPr/>
                    </p:nvSpPr>
                    <p:spPr>
                      <a:xfrm>
                        <a:off x="4746714" y="2282693"/>
                        <a:ext cx="990328" cy="246221"/>
                      </a:xfrm>
                      <a:prstGeom prst="rect">
                        <a:avLst/>
                      </a:prstGeom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de-DE" sz="1000" b="1" dirty="0">
                            <a:solidFill>
                              <a:srgbClr val="00B050"/>
                            </a:solidFill>
                          </a:rPr>
                          <a:t>hip pitch (FE)</a:t>
                        </a:r>
                      </a:p>
                    </p:txBody>
                  </p:sp>
                  <p:sp>
                    <p:nvSpPr>
                      <p:cNvPr id="426" name="Textfeld 425"/>
                      <p:cNvSpPr txBox="1"/>
                      <p:nvPr/>
                    </p:nvSpPr>
                    <p:spPr>
                      <a:xfrm>
                        <a:off x="4751062" y="1734081"/>
                        <a:ext cx="990329" cy="24622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de-DE" sz="1000" b="1" dirty="0">
                            <a:solidFill>
                              <a:schemeClr val="accent1"/>
                            </a:solidFill>
                          </a:rPr>
                          <a:t>hip roll (AA)</a:t>
                        </a:r>
                      </a:p>
                    </p:txBody>
                  </p:sp>
                  <p:sp>
                    <p:nvSpPr>
                      <p:cNvPr id="430" name="Textfeld 429"/>
                      <p:cNvSpPr txBox="1"/>
                      <p:nvPr/>
                    </p:nvSpPr>
                    <p:spPr>
                      <a:xfrm>
                        <a:off x="4751063" y="2807374"/>
                        <a:ext cx="985979" cy="246221"/>
                      </a:xfrm>
                      <a:prstGeom prst="rect">
                        <a:avLst/>
                      </a:prstGeom>
                      <a:ln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de-DE" sz="10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a:t>knee pitch (FE)</a:t>
                        </a:r>
                      </a:p>
                    </p:txBody>
                  </p:sp>
                </p:grpSp>
                <p:sp>
                  <p:nvSpPr>
                    <p:cNvPr id="451" name="Flussdiagramm: Datenträger mit direktem Zugriff 450"/>
                    <p:cNvSpPr/>
                    <p:nvPr/>
                  </p:nvSpPr>
                  <p:spPr>
                    <a:xfrm rot="874160">
                      <a:off x="4388397" y="4689947"/>
                      <a:ext cx="498209" cy="216024"/>
                    </a:xfrm>
                    <a:prstGeom prst="flowChartMagneticDrum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2222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sp>
              <p:nvSpPr>
                <p:cNvPr id="454" name="Textfeld 453"/>
                <p:cNvSpPr txBox="1"/>
                <p:nvPr/>
              </p:nvSpPr>
              <p:spPr>
                <a:xfrm>
                  <a:off x="1510632" y="4152079"/>
                  <a:ext cx="63696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rectus </a:t>
                  </a:r>
                </a:p>
                <a:p>
                  <a:r>
                    <a:rPr lang="de-DE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femoris</a:t>
                  </a:r>
                </a:p>
              </p:txBody>
            </p:sp>
            <p:cxnSp>
              <p:nvCxnSpPr>
                <p:cNvPr id="455" name="Gerader Verbinder 454"/>
                <p:cNvCxnSpPr/>
                <p:nvPr/>
              </p:nvCxnSpPr>
              <p:spPr>
                <a:xfrm>
                  <a:off x="2864517" y="3851281"/>
                  <a:ext cx="342009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  <a:head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6" name="Gerader Verbinder 495"/>
              <p:cNvCxnSpPr/>
              <p:nvPr/>
            </p:nvCxnSpPr>
            <p:spPr>
              <a:xfrm>
                <a:off x="2089460" y="4581128"/>
                <a:ext cx="15231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6" name="Gerader Verbinder 525"/>
            <p:cNvCxnSpPr/>
            <p:nvPr/>
          </p:nvCxnSpPr>
          <p:spPr>
            <a:xfrm>
              <a:off x="2987824" y="4725144"/>
              <a:ext cx="34200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Gruppieren 1057"/>
          <p:cNvGrpSpPr/>
          <p:nvPr/>
        </p:nvGrpSpPr>
        <p:grpSpPr>
          <a:xfrm>
            <a:off x="2110521" y="3448185"/>
            <a:ext cx="5115956" cy="1982301"/>
            <a:chOff x="1763688" y="3474416"/>
            <a:chExt cx="5115956" cy="1982301"/>
          </a:xfrm>
        </p:grpSpPr>
        <p:cxnSp>
          <p:nvCxnSpPr>
            <p:cNvPr id="1042" name="Gerader Verbinder 1041"/>
            <p:cNvCxnSpPr/>
            <p:nvPr/>
          </p:nvCxnSpPr>
          <p:spPr>
            <a:xfrm>
              <a:off x="1763688" y="4551879"/>
              <a:ext cx="0" cy="67732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/>
            <p:cNvCxnSpPr/>
            <p:nvPr/>
          </p:nvCxnSpPr>
          <p:spPr>
            <a:xfrm flipH="1">
              <a:off x="1763690" y="5229200"/>
              <a:ext cx="437722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Gerader Verbinder 536"/>
            <p:cNvCxnSpPr/>
            <p:nvPr/>
          </p:nvCxnSpPr>
          <p:spPr>
            <a:xfrm>
              <a:off x="6140913" y="4375515"/>
              <a:ext cx="0" cy="853685"/>
            </a:xfrm>
            <a:prstGeom prst="line">
              <a:avLst/>
            </a:prstGeom>
            <a:ln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Gerader Verbinder 538"/>
            <p:cNvCxnSpPr/>
            <p:nvPr/>
          </p:nvCxnSpPr>
          <p:spPr>
            <a:xfrm flipH="1">
              <a:off x="5302684" y="4035350"/>
              <a:ext cx="559816" cy="2131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Gerader Verbinder 540"/>
            <p:cNvCxnSpPr>
              <a:stCxn id="457" idx="1"/>
            </p:cNvCxnSpPr>
            <p:nvPr/>
          </p:nvCxnSpPr>
          <p:spPr>
            <a:xfrm flipH="1">
              <a:off x="5319948" y="4029761"/>
              <a:ext cx="435457" cy="555201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Gerader Verbinder 542"/>
            <p:cNvCxnSpPr>
              <a:stCxn id="457" idx="1"/>
            </p:cNvCxnSpPr>
            <p:nvPr/>
          </p:nvCxnSpPr>
          <p:spPr>
            <a:xfrm flipH="1" flipV="1">
              <a:off x="5313122" y="3474416"/>
              <a:ext cx="442283" cy="555345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6" name="Gruppieren 455"/>
            <p:cNvGrpSpPr/>
            <p:nvPr/>
          </p:nvGrpSpPr>
          <p:grpSpPr>
            <a:xfrm>
              <a:off x="5755405" y="3670539"/>
              <a:ext cx="1124239" cy="680314"/>
              <a:chOff x="673200" y="4786681"/>
              <a:chExt cx="1124239" cy="629601"/>
            </a:xfrm>
          </p:grpSpPr>
          <p:pic>
            <p:nvPicPr>
              <p:cNvPr id="457" name="Picture 2" descr="http://gribblelab.org/compneuro/figs/hillmuscle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0" y="4821971"/>
                <a:ext cx="813311" cy="594311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8" name="Textfeld 457"/>
              <p:cNvSpPr txBox="1"/>
              <p:nvPr/>
            </p:nvSpPr>
            <p:spPr>
              <a:xfrm>
                <a:off x="1047434" y="4786681"/>
                <a:ext cx="7500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tx2"/>
                    </a:solidFill>
                  </a:rPr>
                  <a:t>MTU</a:t>
                </a:r>
              </a:p>
            </p:txBody>
          </p:sp>
        </p:grpSp>
        <p:sp>
          <p:nvSpPr>
            <p:cNvPr id="552" name="Textfeld 551"/>
            <p:cNvSpPr txBox="1"/>
            <p:nvPr/>
          </p:nvSpPr>
          <p:spPr>
            <a:xfrm>
              <a:off x="3144012" y="5210496"/>
              <a:ext cx="161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tx2"/>
                  </a:solidFill>
                </a:rPr>
                <a:t>rectus femoris EMG data</a:t>
              </a:r>
            </a:p>
          </p:txBody>
        </p:sp>
      </p:grpSp>
      <p:sp>
        <p:nvSpPr>
          <p:cNvPr id="561" name="Textfeld 560"/>
          <p:cNvSpPr txBox="1"/>
          <p:nvPr/>
        </p:nvSpPr>
        <p:spPr>
          <a:xfrm>
            <a:off x="1985871" y="5594571"/>
            <a:ext cx="5097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Single DOF models produce valid solutions for each DOF separately</a:t>
            </a:r>
          </a:p>
          <a:p>
            <a:r>
              <a:rPr lang="de-DE" sz="1400" dirty="0">
                <a:solidFill>
                  <a:schemeClr val="tx2"/>
                </a:solidFill>
              </a:rPr>
              <a:t>but </a:t>
            </a:r>
            <a:r>
              <a:rPr lang="de-DE" sz="1400" b="1" dirty="0">
                <a:solidFill>
                  <a:schemeClr val="tx2"/>
                </a:solidFill>
              </a:rPr>
              <a:t>inconsistent solutions amongst multiple DOF</a:t>
            </a:r>
            <a:r>
              <a:rPr lang="de-DE" sz="1400" dirty="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568" name="Textfeld 567"/>
          <p:cNvSpPr txBox="1"/>
          <p:nvPr/>
        </p:nvSpPr>
        <p:spPr>
          <a:xfrm>
            <a:off x="1829871" y="5498211"/>
            <a:ext cx="5190401" cy="8002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Again, the redundancy / DOF problem!</a:t>
            </a:r>
          </a:p>
          <a:p>
            <a:r>
              <a:rPr lang="de-DE" sz="1400" dirty="0">
                <a:solidFill>
                  <a:schemeClr val="tx2"/>
                </a:solidFill>
              </a:rPr>
              <a:t>Single DOF models can address neurophysiological redundancy for a certain DOF but not muscular redundancy in terms of multiple DOF.</a:t>
            </a:r>
          </a:p>
        </p:txBody>
      </p:sp>
      <p:sp>
        <p:nvSpPr>
          <p:cNvPr id="1072" name="Gewitterblitz 1071"/>
          <p:cNvSpPr/>
          <p:nvPr/>
        </p:nvSpPr>
        <p:spPr>
          <a:xfrm>
            <a:off x="4893190" y="3408930"/>
            <a:ext cx="368109" cy="1149801"/>
          </a:xfrm>
          <a:prstGeom prst="lightningBolt">
            <a:avLst/>
          </a:prstGeom>
          <a:solidFill>
            <a:schemeClr val="tx1">
              <a:alpha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55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6" grpId="0"/>
      <p:bldP spid="224" grpId="0" animBg="1"/>
      <p:bldP spid="306" grpId="0"/>
      <p:bldP spid="345" grpId="0" animBg="1"/>
      <p:bldP spid="353" grpId="0"/>
      <p:bldP spid="375" grpId="0"/>
      <p:bldP spid="368" grpId="0" animBg="1"/>
      <p:bldP spid="404" grpId="0"/>
      <p:bldP spid="405" grpId="0"/>
      <p:bldP spid="406" grpId="0"/>
      <p:bldP spid="407" grpId="0"/>
      <p:bldP spid="408" grpId="0" animBg="1"/>
      <p:bldP spid="409" grpId="0" animBg="1"/>
      <p:bldP spid="410" grpId="0" animBg="1"/>
      <p:bldP spid="414" grpId="0"/>
      <p:bldP spid="561" grpId="0"/>
      <p:bldP spid="568" grpId="0" animBg="1"/>
      <p:bldP spid="1072" grpId="0" animBg="1"/>
      <p:bldP spid="107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EMG Forward Simulation – Multi DOF Model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56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220" name="Inhaltsplatzhalter 2"/>
          <p:cNvSpPr txBox="1">
            <a:spLocks/>
          </p:cNvSpPr>
          <p:nvPr/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9215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467544" y="899428"/>
            <a:ext cx="81645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Idea: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Build a Multi DOF Model calibrated for several DOF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consistent force solution!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1" y="2060848"/>
            <a:ext cx="6522156" cy="3810961"/>
          </a:xfrm>
          <a:prstGeom prst="rect">
            <a:avLst/>
          </a:prstGeom>
        </p:spPr>
      </p:pic>
      <p:grpSp>
        <p:nvGrpSpPr>
          <p:cNvPr id="14" name="Gruppieren 13"/>
          <p:cNvGrpSpPr/>
          <p:nvPr/>
        </p:nvGrpSpPr>
        <p:grpSpPr>
          <a:xfrm>
            <a:off x="7191656" y="2398836"/>
            <a:ext cx="2199715" cy="1197645"/>
            <a:chOff x="8318535" y="2361236"/>
            <a:chExt cx="3432278" cy="1197645"/>
          </a:xfrm>
        </p:grpSpPr>
        <p:cxnSp>
          <p:nvCxnSpPr>
            <p:cNvPr id="7" name="Gerade Verbindung mit Pfeil 6"/>
            <p:cNvCxnSpPr/>
            <p:nvPr/>
          </p:nvCxnSpPr>
          <p:spPr>
            <a:xfrm flipH="1">
              <a:off x="8318535" y="2794502"/>
              <a:ext cx="1526807" cy="764379"/>
            </a:xfrm>
            <a:prstGeom prst="straightConnector1">
              <a:avLst/>
            </a:prstGeom>
            <a:ln w="158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feld 77"/>
            <p:cNvSpPr txBox="1"/>
            <p:nvPr/>
          </p:nvSpPr>
          <p:spPr>
            <a:xfrm>
              <a:off x="9081938" y="2361236"/>
              <a:ext cx="2668875" cy="38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b="1" dirty="0">
                  <a:solidFill>
                    <a:schemeClr val="tx2"/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3456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de_Templa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0</TotalTime>
  <Words>825</Words>
  <Application>Microsoft Office PowerPoint</Application>
  <PresentationFormat>On-screen Show (4:3)</PresentationFormat>
  <Paragraphs>249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Adobe Arabic</vt:lpstr>
      <vt:lpstr>Arial</vt:lpstr>
      <vt:lpstr>Calibri</vt:lpstr>
      <vt:lpstr>Cambria Math</vt:lpstr>
      <vt:lpstr>Wingdings</vt:lpstr>
      <vt:lpstr>Slide_Template</vt:lpstr>
      <vt:lpstr>    EMG Based Motion Capture   [Seminar]     From Motion Capture to Musculoskeletal Simulation and back     </vt:lpstr>
      <vt:lpstr>Why Musculoskeletal Simulation? </vt:lpstr>
      <vt:lpstr>From MoCap to Musculoskeletal Simulation </vt:lpstr>
      <vt:lpstr>Musculoskeletal Modelling</vt:lpstr>
      <vt:lpstr>Muscular Redundancy and the DOF Problem</vt:lpstr>
      <vt:lpstr>The (classical) Optimization Approach</vt:lpstr>
      <vt:lpstr>EMG Data for Estimating Muscle Activation</vt:lpstr>
      <vt:lpstr>The other Way round – EMG Forward Simulation</vt:lpstr>
      <vt:lpstr>EMG Forward Simulation – Multi DOF Model</vt:lpstr>
      <vt:lpstr>Multi DOF Model – Results</vt:lpstr>
      <vt:lpstr>General Difficulties and Sources of Error</vt:lpstr>
      <vt:lpstr>   Thanks for your attention!  From Motion Capture to Musculoskeletal Simulation and back     </vt:lpstr>
      <vt:lpstr>Appendix – Hybrid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EMG Based Motion Capture</dc:title>
  <dc:creator>Felix Laufer</dc:creator>
  <cp:lastModifiedBy>Felix Laufer</cp:lastModifiedBy>
  <cp:revision>438</cp:revision>
  <dcterms:created xsi:type="dcterms:W3CDTF">2016-01-09T19:57:25Z</dcterms:created>
  <dcterms:modified xsi:type="dcterms:W3CDTF">2016-06-19T22:21:24Z</dcterms:modified>
</cp:coreProperties>
</file>